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7" r:id="rId3"/>
    <p:sldId id="284" r:id="rId4"/>
    <p:sldId id="275" r:id="rId5"/>
    <p:sldId id="264" r:id="rId6"/>
    <p:sldId id="261" r:id="rId7"/>
    <p:sldId id="268" r:id="rId8"/>
    <p:sldId id="285" r:id="rId9"/>
    <p:sldId id="260" r:id="rId10"/>
    <p:sldId id="286" r:id="rId11"/>
    <p:sldId id="287" r:id="rId12"/>
    <p:sldId id="270" r:id="rId13"/>
    <p:sldId id="289" r:id="rId14"/>
    <p:sldId id="281" r:id="rId15"/>
    <p:sldId id="290" r:id="rId16"/>
    <p:sldId id="282" r:id="rId17"/>
    <p:sldId id="292" r:id="rId18"/>
    <p:sldId id="258" r:id="rId19"/>
    <p:sldId id="271" r:id="rId20"/>
    <p:sldId id="296" r:id="rId21"/>
    <p:sldId id="294" r:id="rId22"/>
    <p:sldId id="295" r:id="rId23"/>
    <p:sldId id="297" r:id="rId24"/>
    <p:sldId id="262" r:id="rId2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5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556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1D7209F-8CD6-4712-90D5-33A90F68EA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390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451056A-99BD-405D-B5E6-BE084E99D99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45542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0C4D446-8919-4E6C-8828-1F704C87530E}" type="slidenum">
              <a:rPr lang="es-ES" sz="1200" smtClean="0">
                <a:latin typeface="Arial" charset="0"/>
              </a:rPr>
              <a:pPr eaLnBrk="1" hangingPunct="1"/>
              <a:t>1</a:t>
            </a:fld>
            <a:endParaRPr lang="es-ES" sz="1200" smtClean="0">
              <a:latin typeface="Arial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2"/>
          <p:cNvSpPr>
            <a:spLocks noChangeShapeType="1"/>
          </p:cNvSpPr>
          <p:nvPr userDrawn="1"/>
        </p:nvSpPr>
        <p:spPr bwMode="auto">
          <a:xfrm>
            <a:off x="468313" y="1763713"/>
            <a:ext cx="82073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Text Box 23"/>
          <p:cNvSpPr txBox="1">
            <a:spLocks noChangeArrowheads="1"/>
          </p:cNvSpPr>
          <p:nvPr userDrawn="1"/>
        </p:nvSpPr>
        <p:spPr bwMode="auto">
          <a:xfrm>
            <a:off x="468313" y="130492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dirty="0" err="1" smtClean="0">
                <a:solidFill>
                  <a:schemeClr val="bg1"/>
                </a:solidFill>
              </a:rPr>
              <a:t>romanfau</a:t>
            </a:r>
            <a:endParaRPr lang="es-ES" dirty="0" smtClean="0">
              <a:solidFill>
                <a:schemeClr val="bg1"/>
              </a:solidFill>
            </a:endParaRPr>
          </a:p>
        </p:txBody>
      </p:sp>
      <p:sp>
        <p:nvSpPr>
          <p:cNvPr id="6" name="Line 25"/>
          <p:cNvSpPr>
            <a:spLocks noChangeShapeType="1"/>
          </p:cNvSpPr>
          <p:nvPr userDrawn="1"/>
        </p:nvSpPr>
        <p:spPr bwMode="auto">
          <a:xfrm>
            <a:off x="468313" y="4111625"/>
            <a:ext cx="8207375" cy="1588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1908175" y="1828800"/>
            <a:ext cx="6584950" cy="2209800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s-ES" noProof="0" smtClean="0"/>
              <a:t>Haga clic para cambiar el estilo de título	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329113"/>
            <a:ext cx="5524500" cy="211455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5600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5057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632340" y="800708"/>
            <a:ext cx="1054460" cy="5365142"/>
          </a:xfrm>
        </p:spPr>
        <p:txBody>
          <a:bodyPr vert="eaVert"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46088" y="800708"/>
            <a:ext cx="7042236" cy="5365142"/>
          </a:xfrm>
        </p:spPr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3765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3512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165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089025"/>
            <a:ext cx="4038600" cy="507682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s-ES" smtClean="0"/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89025"/>
            <a:ext cx="4038600" cy="5076825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s-ES" smtClean="0"/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5722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03419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73956"/>
            <a:ext cx="4040188" cy="4491348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s-ES" smtClean="0"/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03419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673956"/>
            <a:ext cx="4041775" cy="4491348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s-ES" smtClean="0"/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13" name="1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244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9" name="8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530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514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05273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1052736"/>
            <a:ext cx="5111750" cy="5073427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lang="es-ES" smtClean="0"/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2276872"/>
            <a:ext cx="3008313" cy="38492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7229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944723"/>
            <a:ext cx="5486400" cy="3782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9318E9-8D0C-4931-BB5E-D5DB9C2E65FB}" type="slidenum">
              <a:rPr lang="es-ES" smtClean="0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508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79712" y="6248400"/>
            <a:ext cx="669597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ES" smtClean="0"/>
              <a:t>El bosón de Higgs: la simetría y la masa</a:t>
            </a:r>
            <a:endParaRPr lang="es-E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9512" y="6248400"/>
            <a:ext cx="57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19318E9-8D0C-4931-BB5E-D5DB9C2E65F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63601" y="6245225"/>
            <a:ext cx="10081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s-ES" smtClean="0"/>
              <a:t>23/12/2012</a:t>
            </a:r>
            <a:endParaRPr lang="es-ES" dirty="0"/>
          </a:p>
        </p:txBody>
      </p:sp>
      <p:sp>
        <p:nvSpPr>
          <p:cNvPr id="1029" name="Line 18"/>
          <p:cNvSpPr>
            <a:spLocks noChangeShapeType="1"/>
          </p:cNvSpPr>
          <p:nvPr userDrawn="1"/>
        </p:nvSpPr>
        <p:spPr bwMode="auto">
          <a:xfrm>
            <a:off x="468313" y="6345238"/>
            <a:ext cx="82073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030" name="Line 19"/>
          <p:cNvSpPr>
            <a:spLocks noChangeShapeType="1"/>
          </p:cNvSpPr>
          <p:nvPr userDrawn="1"/>
        </p:nvSpPr>
        <p:spPr bwMode="auto">
          <a:xfrm>
            <a:off x="433388" y="836712"/>
            <a:ext cx="82073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031" name="Text Box 20"/>
          <p:cNvSpPr txBox="1">
            <a:spLocks noChangeArrowheads="1"/>
          </p:cNvSpPr>
          <p:nvPr userDrawn="1"/>
        </p:nvSpPr>
        <p:spPr bwMode="auto">
          <a:xfrm>
            <a:off x="468313" y="5949950"/>
            <a:ext cx="1223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s-ES" sz="2000" dirty="0" err="1" smtClean="0">
                <a:solidFill>
                  <a:schemeClr val="bg1"/>
                </a:solidFill>
              </a:rPr>
              <a:t>romanfau</a:t>
            </a:r>
            <a:endParaRPr lang="es-ES" sz="2000" dirty="0" smtClean="0">
              <a:solidFill>
                <a:schemeClr val="bg1"/>
              </a:solidFill>
            </a:endParaRPr>
          </a:p>
        </p:txBody>
      </p:sp>
      <p:sp>
        <p:nvSpPr>
          <p:cNvPr id="103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225190"/>
            <a:ext cx="8229600" cy="54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3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9025"/>
            <a:ext cx="8229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400">
          <a:solidFill>
            <a:srgbClr val="6B5D4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656"/>
        </a:buClr>
        <a:buSzPct val="80000"/>
        <a:buFont typeface="Wingdings" pitchFamily="2" charset="2"/>
        <a:buChar char="¨"/>
        <a:defRPr sz="2000">
          <a:solidFill>
            <a:srgbClr val="6B5D4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>
          <a:solidFill>
            <a:srgbClr val="6B5D4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9656"/>
        </a:buClr>
        <a:buSzPct val="70000"/>
        <a:buFont typeface="Wingdings" pitchFamily="2" charset="2"/>
        <a:buChar char="¨"/>
        <a:defRPr sz="1600">
          <a:solidFill>
            <a:srgbClr val="6B5D4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>
          <a:solidFill>
            <a:srgbClr val="6B5D4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El bosón de </a:t>
            </a:r>
            <a:r>
              <a:rPr lang="es-ES" dirty="0" err="1" smtClean="0"/>
              <a:t>Higgs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dirty="0" smtClean="0"/>
              <a:t>la simetría y la masa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José María Román</a:t>
            </a:r>
          </a:p>
          <a:p>
            <a:pPr eaLnBrk="1" hangingPunct="1"/>
            <a:endParaRPr lang="es-ES" dirty="0" smtClean="0"/>
          </a:p>
          <a:p>
            <a:pPr eaLnBrk="1" hangingPunct="1"/>
            <a:r>
              <a:rPr lang="es-ES" dirty="0" err="1" smtClean="0"/>
              <a:t>Ibarrangelu</a:t>
            </a:r>
            <a:r>
              <a:rPr lang="es-ES" dirty="0" smtClean="0"/>
              <a:t>, 23 de diciembre de 2012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Revisitamos el camino recorrido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10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6</a:t>
            </a:r>
            <a:r>
              <a:rPr lang="es-ES" dirty="0" smtClean="0"/>
              <a:t>. El modelo </a:t>
            </a:r>
            <a:r>
              <a:rPr lang="es-ES" dirty="0"/>
              <a:t>e</a:t>
            </a:r>
            <a:r>
              <a:rPr lang="es-ES" dirty="0" smtClean="0"/>
              <a:t>stándar de las partículas elementales</a:t>
            </a:r>
          </a:p>
        </p:txBody>
      </p:sp>
      <p:sp>
        <p:nvSpPr>
          <p:cNvPr id="2" name="AutoShape 2" descr="data:image/jpeg;base64,/9j/4AAQSkZJRgABAQAAAQABAAD/2wCEAAkGBhQRERUSExQTFRUWGCEaFxcYGBcaGRccGRQXGx0cGBkcHCYeHhokGRcXHy8gIycqLSwsGB4xNTAqNSYsLCoBCQoKDgwOGg8PGiokHyQvLCwsLCwtLCwsLCwvKi8sLCksKS8uLCwsLCwsLCwsLyksLCwsLCwsLCwsLCwsLCwsLP/AABEIAOoA2AMBIgACEQEDEQH/xAAbAAADAQEBAQEAAAAAAAAAAAAABQYEAwIBB//EAEoQAAIBAwICBQUMCQIGAQUAAAECEQADEgQhBTEGEyJBUTJTYZGyBxQWIzM0cXJ0gZLTQlJzk6Gjs9HSQ7EVJDVEYoLBF2Si4fD/xAAaAQACAwEBAAAAAAAAAAAAAAAAAwECBAUG/8QANREAAgECAwUFBgYDAQAAAAAAAAECAxEEITESE0FRcQUyUpGhFCJCYbHRM2JygcHwFSPh8f/aAAwDAQACEQMRAD8A/caKKKACiiigAooooAKKKKAFd3pLYW41ti6skZTavBRm5RTmUxgsCAZgwa2f8RtQD1luCMgclgqASSN9xAJn0Ur4lwu1du3g1xQXt2c0OJxWzfuXJIJ8lsyu+3Z76wfBixcFxUvIWvKLiY4yFGsu6hWGLBjbLXQpgiQOYJ2AKVdbbJUB0JcSgyHaETK77iO8VwPGLfWm0CxYEBsUuMqkiQHcKVUwQYJGzDxEo9L0Rt27yXOsSVxyX43yhcuupWbxIJa6/l5zvESa2ano0Wusy3SqPdF1lAOWQRUIVw4GDKiyGVubQRIgAaf8StRPWW4nGcljKYiZ5yQIr02utgsC6ApGcsOzPLLfafTUk3RHT2bRS9ftLFtkybbZ7QsqzdZcYBhEDHEGYgVssdD7bMbguLcR3F1TDN5Wpt6giTcNsqWtiCEBAx3MbgDu7xmwolrtsDIJ5S7M3kg77E+muqcQtmBmoJBIBMNCmCcTvAI50gPQ09a903smZlZckJC43zcAILwQASnZx235zPJuhK3AcbwKnIE4AtlF9Oy+WyjrmlY3IO4yIIBSDiFrY9Zb7TYr2l7TAxiN9zPdWip49EgLi3Lbi3FwNshBACadCghwuLDTiclbmIgqDT61dDAMpDA8iDIP0GgD3RRRQAUUUUAFFFFABRRRQAUUUUAFFFFABRRRQAUUUUAFLuPcPa9awXHy1YqxIW4qsCUYqCQCPQfSCJFb7hgE+isHRzWNe0mnuuZe5ZtuxgCS1tSTA25k0ALeFdGWtW7wZlNy7aVMu0d1tFdydyBIAJ3gb70vHQV7Y+LdCeq6uHGyp1tl+rXsMMBheglTBuDYxVnRQBF2ehVwBC/U3XAsksxeWNlmBUnA7FGENzleW8jtw/ofcVh1tzrF60O8uYugLfEsgRYabiEgs4IQCYUCq6pnprxq7pkBtMFPVX23AO9vTO6ncdzAGgDrxbo+9685mFbqDkGIYdReuOwBG4JDCCO8nlWO70RutdusbrFXIgm4wOAeycGATIwqMA3WfpHbtMaq0Owr1QBJ3uhjEuysFJFzDtXOyTctGyY5fFqjgeGZjmaL/Ra+bmQuLzaGzuZIDc1DYqIgqwu2wSTth3wsVlFAEmnRO6ht4MkJcVxkzFR8XYVzgytkxa27BgykFiZ7TAveCaRrVrF9iXuPEzj1l57gWfQHA28Kk9D0pvsVBcbtpweyv+rrtXabu70tIPu9Jq7oAKKKKACiiigAooooAKKKKACiiigAoor4aAPtFS9joMttMUcAwFJNsHIC3ZUhhlyY2ix3mbhMzvXj4DnDHrlPYRZNssSbaqAxm4ZgLsnk7ywY70AUfENaLNtrjAkKJgRJ3jaSB395pR8ME81e/lfmVy6S8Dt9Q9w9YWU5Cbt2MiYnHLGIY7RFSF3QXD1kXMMnVl3ZscSCdttjG68uYmDtsw9CNRNsbTgpalp8L08ze/lfmV5TpbbAAFm6ANgB1IAA8PjKhU4XfC49edtlJmYOxnaS2JYgz5WO21OAK1rB03zG7qJSfDBPNXv5X5tdk6TobTXcLkK4Qr2MiWCkR28Y7Q5nuNStarfzW99ot+zapVXCwgla+qRWVNIdfC9PM3v5X5leLnSm03lWLrc+YsnYiD/qd42qNPD3KBJSOsLfpSAbjNCnuMGJ+nltHhuEv1ZXrMiXLywMHJCIIk8mOQHKQNh3M9jhyZO6iXHwvTzN7+V+ZR8ME81e/lfm1EW+GXMgWvFu1JHishgoH6PaVR37ZD9KmdSsFTfMndRKpuk6dUt3C7DObePYykKzb9vGIU99cvhenmb/APK/MpG/zRPtLf0btIDwZigEpkLfVzDR5QJPjIVRE8iSd6TTw0ZX1ybRSNNMtR0lsj/t7nd3We4kj/U7iSfvNdfhenmb38r8yo5tCxcvljNsptJPPskTyI5+k/RWGzomLMi30BTnbQjsMRKlh5R7QDbwduZkyx4SHzLbqJf/AAwTzV7+V+ZWhukiC3buBLh6wkBRhIxJBmXA5juJqP01rBApMkDc+J7z95k0yYTptN9a77TUurhoQcbcRNdbuG0hxb6XIwlbdxhMSDZO45ja7zr18KF8ze/lfmVK8H4YbCkFgScRsMRCWktjaTuQkn6Y7q2X9QqKWdlVRzZiFA3jcnbnUrCwtmcx4md8h98KF8ze/lfmUfChfM3v5X5lT9jVo65o6Mv6ysCu3PcGK92LyuAysGU7gqQQfoI2NT7LTI9pmWOi1Yu21uAEBhIBiRPjBI/jXel3R75rZ+oKY1zXkzoLQKKKKgkKS8ffUdpbIYA2XxKgEm5icQzEjEciCOZ7xG7qigCY1Ws16MFS2HjrO0QoDdm4UMTsQwtjmJy5cyvDU8W1i3nsoBcKpPkqIGWnGQIY9vF75Cld8BEx2m/G+kaaU9tWI6t3kQAerRnxBJjIhDzIHp2MYbnTRVyPVucZkApth75LnLKCI0zRHeR6cQDnx5dUdEWZ7AJVC69U8+UmUHrPrR2fD6ak9ZxJrdyCvYlYOw57GDO5krtA5N4TVl0m4o3UOnUX4Y45xbxABnIw847RyncbVH3uLYuyspAVpLQ8C2EUl/J/WOO22xM7Gung3aLz4miloeekvFG02lu31AZrayAZg9oDeN++tPD9Ublm3cIAL21YgcgWQHb0b0s6cWS3D9SAJPVk/hIY/wAAa58K4/YXh9q8biYrZUHtCcltgFY55ZCI5zW1ytNpvKw2+Z26H8cbWaRL7qqsxYQsx2WI7yT3VSW/mt77Rb9m1UT7lv8A0219Z/6hq2t/Nb32i37Nqs823Tg3zRR5xX7CNNc4vYMOyWIB25RKxEyIBJmD2lrffvqis7GFUFmJ7gBJPqFYbHFSWxZSIYqxxbmXItgDulIYzyyXx2+dJNI17SX7abs9pgo8SVMD7+X31pTybWYwQ6Hj+v1i9dpbOmt2CTgb5uZ3ADEwmwEj/wDZqn4ZcutaU30VLm+SqclEMQIPgRB++knQTjFq5obKhlDWkCOpIDKV2MjnvEz6aoLGoV1yRlZTMFSCDBIMEbcwR91VpZpSve5EeZub5rb+0t/Su0j0euuG51brzy32nYzyEgjEqJnnsfGnb/NE+0t/Ru0l0PFS5UMpUkQey3ygUsy78goHf37d26qL736mVhx6jGvzjgT67/iGv6tNJ1k2+tDNdwHYOOBAk7c5r9HqM4Fqkt8V4iLjqhbqiuTBZAtmYnnzHrplVXcc+P8ADJlqiv0xbBesxD4jLGccoE4zvEzE0yb5vpo/Wu+01YFYESCCDyI5H6KYf9vpvrXfaal4jWHUz4v8NivgWouOhN3KezuyYGTbQuIgbLcLAH0czE1vv2FdSrqrKeasAwO87g7Heueh1JuKSVxIZlImd0uMnOB+rPKtFWisjhPUiOhRGl1ev0RhUR+vtzsBbuAT9yjAeutXuaaUrp7tyCtq9qHuWE5Y2yQFgdwMTH0HvpH00tW7nGNLZzdTftdXfC7ZWy5KqT/5EEH0RX6PaQKAAAAIAA2AA5ADwik01nblcbN5X5lN0e+a2fqCmNLuj3zWz9QUxrlS1Z01oFFFFQSFFFZ+I2Ge1cRGwdkZVbcYkqQDI32JB2oA+6nQ27gIdFaVKmRviwgiecEV7XTqBAVQOUQIjf8AufWandV0e1JYC3qCqDOJe4WAdbgAJMloZkIMjHDv2xNT0avwRbvuAWJIN27uuaELk2RWALm4G+QG4oAZdJvmt36B7QqKvaJHnJQZiee+JleXgdxVF0h4MfehLXr5KhCfjNmKskz2RIMb7CZPKkddTAq8WaKOjAik2m6G6O3c61NPbV5kGDAPiqk4g/QNq3cT0j3FhHwO+5mO1bdO4jlmGHpUfSOHC+HPbZ2ZpyLQJYyDdZlLSSJCkAARA/huau80ONWg4fbsILdpFRBMKvISZP8AGmVv5re+0W/ZtVlrVb+a3vtFv2bVJxCso25orPh1MB0iEg4rIbIGBIYiCR6Y2muqmeW8bH6fD6az67Tm4hUGDIPfBhgSpggwQCpjuJpdd4Ae0VcKX8oQYI+JgbnuFtgDH6dPba0RYOIdDNHfc3Lmnts53LdpZ9JxIk+k000mjS0gt21VEXYKogDeeX0kmlXweYrDXWLRu0uDPV21B8ruKM30ue/ctNJp8FxmQC0egF2IH3AhfuqsVZ32bAuhvb5pb+0t/Ru1hGkSQ2KyswYEjIy0fSdz41ub5pb+0t/Ru1mpWH+L9TKw49QFL+JdHtPqCGvWbdwgQCyiY8J5x6K4a/gjOzsrhc4J8qZFooNww5Eq49K/QR24Vw97bOztORaBJP8Aq3GBaTE4sq7RAUegBzzdmsixusWFRVRQFVQFUDkABAA9AApl/wBvpvrXfbasFb/+3031rvtNWfEaw6mXF/hs4abSJbBCKFBMkKIknmfpNdUaRI3B5EcjS3ivD3uvbxbELlJlpBJtlSoBEsMWidhPprIOjbKFCXIAjbt7NG7rDeWIETtzqbtaI4dlxZsv9HrFzUJq2tg3rYhXk7DfumCRJgkbTTIVPnoywXFbgQBSoxzBEi6NoaN+sUn021juxc6LTdWMZkZMRz2DOSF3PIAx91EegS6lX0e+a2fqCmNLuj3zWz9QUxriy1Z11oFFFFQSFFFFABRRRQBg47h73udZlhG+MZcxynaZjnUplpvDWeuz/eqbpP8ANbv0D2hX58dFehx1kE3AyNJMAXMoI27OOK4jnDb77b8LDaTzf7MdTV0OstN4az12f70Zabw1nrs/3qfTh+pC49cDGykzO+xLGJJALMO6QvKKccq2Kjf4peY3Y+bNGWm8NZ67P9622jp/et3bUY9auUlM8ot4xBxiMf40j0Wut3kFy06uh5MpkGOe9MbXzW99ot+zapValZJ7Tea4lZR0zZ5y03hrPXZ/vRlpvDWeuz/ekeh0N5HUtcLAEyCzHs4gDaN2yGUzAkgDlHKzw3ULE38gcQ3OYGUwT39rytiYHKN2bp85eZbZ+bKHLTeGs9dn+9GWm8NZ67P96X6G06p8Y2TTuRMeAj7gD9JNaKsqH5peZOx82NXOn96ptqMeuMbpnng8zvjjjl/CsWWm8NZ67P8Aei7PvNIgH3y8TuJ6m7zFJrOkuhbaswYqxLNm4JGTEDGIO2IM90xGxCKVK+1nLV8SkY65sc5abw1nrs/3oy03hrPXZ/vSG7p76ksLihciWJLE4y55HsqApUbDfE77134LeztZi6t0MTi6mQVXsDfx7Mn/AMi1NVLO21LzLbPzY3y03hrPXZ/vTG8bHvexA1ES+EYZzLZZScec8vRSatGusG5orKA4lheUN4FsxP3TSa9LZcfebz5mfErZhf6nebPhq/XY/vRNnw1frsf3rDwrRm0hBCrLFgqeSgP6K7Dbv5DcmttXVH8z8zkOr+VeR9mz4av12P719Bs+Gr9dj+9ZbnEbSuLbXLaueSl1DH6FJmu1u6CSAQSDBAIMHwPgajdLxPzDe/lXkVXBsOotdXlhgMcoyiO+NprbS7o981s/UFMa5T1OmtAoooqCQooooAKwcQ4mbbBQuTMOzJgGCJkwYAWWJ9Fb6Q8bvsLgXrrVkEGCzFcl7OQmYDSRDDcd3fTqEFOdmSjtx+7nonaCMlBg8xJU7+mojVa1lEhD5RXtbT2WxIidiwAkxsTVx0gH/JvERiOXLmvL0VD/APEkLYHmHKQce5QSefLtqPGWAit2DtaXDMfS0YXuLW0sHUOSttVyJI3AHdA752jxqes9NLzJ17aG6ulInrc0LhP1zajLGN9u7fevful2D/wy6EGy4EgD9EXF7h3DY/dTz35a969bK9T1WU/o4Yf22rU3Jyte1kNd72EHuW/9Nt/Xf2zVvb+a3vtFv2bVRHuWf9Nt/Wf2zVvb+a3vtFv2bVIl+FT6op8K/YTarXugU4QDMhsZBEGZDYxjmefhyrUNSOr6zkuOX0DHL/as1jiyOQu0ksDLKQMXKRz3LFWgDuBrZdICktGIBmeURvPoitid80xhJcP6Qa/VoL+nsaZbLTgLtx+sYBiJ7Ow3B51UaC67W1a6gS4R2kByCnwBHMVI3Oih09truh1z2bYBcIzLcscp2nYA+O/3096IcZfV6O1fuKFZgZjkcXZZHoMTSaTd7Svf0KxvoyhuH/lE+0t/Ru0l1fE2twSkLjkQYyEN2tw2PIqBB5nv5U6f5on2lv6N2lGj4rbvYgR2lDQSp3InHnuQNzHLbxqlH4s+LIhx6nbiHyNz6jewag+hPSG+NBat6bSPqOrDC4xuLbUE3HbFSw7TYsCY5SKvOI/I3PqN7Bqb9y26rcNtBYlWcOBzDdYx3/8AUrV5puoknbJ/wS+8N+jvSJNZaLqrIyMUuW28q2w5g/3/ANiCKe668yaKyyjJlF4qviQXIG2+5EVDdEGD8Q4lcTe2biLI5F1Vso++fXV+T/y+m+td9pqRUk5KDfNmbEu9IxcJ1RuISSGhiFcCA4HJgJPpHPuo41rTZ0168NzbtO4+lUJH8RXfS6oXUW4swwkSIP3jxr7qdOtxGtsJV1KsPEMCD/A07gcPiRPQ3obpr2iS9qLa37uoBuXLjyWJYnkZlYEbjeZo9zLSG1e4hbLM+GoC5MZZguYBY95iJrpwfQcS0Ke9LVvT37Sk9Tde4UKqSSBcTmYJ5L665+5dYZX15L9b/wAzBuRAdlyyI9EtP3is0Uk4q2f/AAfJtqWf9ufr/R75rZ+oKY0u6PfNbP1BTGubLVnRWgUUUVBIUUUUAFJOkV4riet6sQTAcWy3LfIgjYGfD17O6T8Su3XZ1tZBbezw6KWJUNChrbSQpG5K8/vp+H79/qStT5x2feTSQTgskciZXceiorUcLRyxMjIrMY7hTIXcHskkk+M842qy4tcDaAlQyqUXENziVidz3RUzW/BrKSfM0UuJzu21cFGAYEQyncEGRuPA7/xqd0/ue6VDt1xtg5Cy11jZBmfI79/Emu78BuyxF0AttOVyTHXQ535g3VIUdnsfRHVeC3cyWvMULTjLiALytEg+bDIfEtNaWtrWIzXVGzg/B7eltCzaBCAkgEkncydz6ab2/mt77Rb9m1S/R2SltVY5FRBO+8fTvTC381vfaLfs2qXXVoxS5orLRdRY3D1Jy7U5hzvzIAAkd4AAgdxAPPeu9y2GBUgEEQQeRBEEH0RWTiOia4UxbEKe1uYIMT2RzMAxuInv3BXtwG71WC3MWhQCGeFC2QoxmY7Yz5bzE99Pbtoi5x/+nWgyy97r4xncx/DlFUFmyqKFUBVUQABAAHIADkKScQ4RexY23Zi09nNhuTfgzmICi5b2Hmxtyjfw7QPbe4zuXyO2527TEdmNoBC7EyFHKqwSTyjYhK3AcN80t/aW/o3aWjQoGUyZBZonmW2LEd5AMA9wMctqZN80t/aW/o3aTcR4c1y5bdWC4giZYETctNIjY7WyIbbtfcVUdJZfE/qVhx6m67bDKVPJgQfoIj/5qb/+nelChbfX2oGJNu6ylxJMP3NzI5ctu6uzdHHZe04Y4ld2uHmLXakme01okjkMzExv2ucEusWm6QCWIhrnet7EncRiblsQNiLQPOALyW1rEs89UbuE8ItaW0LVlAiDeOZJPMknck+NOj83031rvtNSnRaY21Klie0SJJMAxtJJPOT99N/+3031rvtNSq6tsL5mbF/hmbQ6MWkFtSxC8sjJ5zzruG39P/8Af2rPxC0zWnVSQxUgEc5jxkR4TI58xSazwa/iWDhHYMuJZziC2oK9oEklRdSN/wBE7jart2ySOElfNs4ajoCrFo1evRHJJtrehO0SSACuw3O1PODcGtaS0tmyuKL3cySeZJ7yfGl9zgV1i03iJyIhrnMi9ix32INy32R2fih9AeiqxilnYtKTeVyk6PfNbP1BTGl3R75rZ+oKY1xpas6y0CiiioJCiiigArHquEWrjZMskiDDMAwHc4BAYehprZRVoycXdOwGDjaIdO4fIJG+EZcxGMiJmOdTPvKz46z1WP8AGqTpB83f7vbWpPiOnvtngwggBQCUKmRJJg5EbkbqOQIPOuficdVw8lGm7X6mWtiJ0mlHiaPeVnx1nqsf40e8rPjrPVY/xrLrbOpLsbboFAGAPjsDmYnkWPKPJ5RuytpAAkmBEnmY7z6axvtnErivX7md4+quXqZ/eVnx1nqsf41qt6ex72uLOojrVmRbzyi3jjC4xGPP00V5HyN39vb9m3TaPaleq2pPRN8dV+4ynjKk734K5m95WfHWeqx/jR7ys+Os9Vj/ABrLc0F8urdaCA096CMlMYgGeyGXcny57gK+Pw+8bgYPiou5Rm57EW5EEDclHEcgLh74in+YxPiXr9ynt1XmvX7mv3lZ8dZ6rH+NHvKz46z1WP8AGl78K1IYst/mzQDJChrhYATIJA25bAYjbemHD9M6Bs3y37O5MINlmf0u8nvJqH2xiUu8vX7g8fV5r1Nb6ex72RZ1EdcY2t554PIPZxxxn+FZPeVnx1nqsf41pb5FPtLf0blKr3D9QRHWAnFwWyZPKwxIRQQIxO8kieZ3FOqdp16bWy1mk+Or/cZPF1I2tbNXNnvKz46z1WP8aPeVnx1nqsf41w02juhrOTAhFhzm8ucY3UiCJJMneQp23FZLHCNSpE6gsDiGkmYGeUEzucvK2JgcsRSv8xifEvX7lPbqvNev3GXvKz46z1WP8a2ahLA09gZaiAz4wLecy2eUrjznlWTh1h0SLjZOTuRMeAgHlsAT6SfGjX2y2msqCQS14AgwQSz7g91bcDjquKq7E3pyuWhiZ1FJStkfYs/raz8Nj/GiLP62s/DY/wAaT6PQX0ks4eUIgvcAk4wORICwwy8o578q9Nob2NqHEqIaWeJzUztBfshlAb9Yc959Bu3zl5it4uS8htFn9bWfhsf40Dqf1tZ+Gx/jSvRaK8GU3LuQA7QE7sJAjYDGGJI8VT00qsa251iXesc5619ObUjAW161RCxsw6sXMuZk92whwtxl5k7fyXkfqHBgnUWurLFMBiWjKI742n6K20u6PfNbP1BTGuY9TorQKKKKgkKKKKACiiigBd0g+bv93trUhp+Ku2qeyQuKztByGK2SGYzEMbjAbDyO/eK/pD83f7vbWpK5xxVdkYAYvBM7BAisXO2wBYL9Pfzji9pK81lfI52L7yy4Cz3QtVesaO5qLF9rTWhMBbbB8nRe1mpIiTyjnX3jWvvLwwam3dwu27K3iSqlbkWwzIwI5Nv5MEGN+6j3SLLPwzUqqlmKiAoJJ+NTkBSdtHe4lprOn6u5Z0iInXM4KXNQUUfF20O6pkN3aJ2gbb4acU4Rbtk8+mXmZoJOKb5lb0f4r7601nUY49YgYr4EjcekTyPhW4fJXf29v2bdRnRPWap10twK/U3F7an3qLKL1bYiyEbrQUYKsNJIymCNrMfI3f29v2bdNow2Kk1+WRenHZnLoxZwLiFy7lnG2P6JXFjllb35lIXf/wAqR+6VxDUaXTjUWL724ZUKBLTK2TGSSylpjwNPdPxvJgrKV7RViQ0Am4VtjdR5YGQmBuvPIUh91iwz8PIRWY9ahhQWMBj3DekUl/ujdZXFwX+xXRu6e8Uu6TSnVWnANlgWtsFK3VZ1UqTGQO8gqR38+59otULttLgBAdQwB5jJQYPp3qP4xw67xWDcV7GjtS6q4Au6h1BxLIQcLQ32YSe8DaGHBOMXbj6IM4IvaI3XUKoGY97wwgSAetcRMbDwqJU1u0uKvf7ej+hDh7tuJQahyNOCoyIvuQPEixcgfeaycC1r3bZLkGGgMFK5Dq0Y7HwdmT/18Zrc3yKfaW/o3KX6DjYuFQVKFgAZDfKY5G2JUbhRO8c9hsYdildRy+GIytosuCEXugcQ1Gm6i9Zvsge/btNbwtlSGLkmWUtMADnFaOn/ABq7orC6u24i24D2mC43VYwQDGSuOYIMc5BrH7qltjptOVV2x1dtiFVmIAFwkwoJo1/Bb3Fblt7obT6a0we1bdQbl1wR27tsyFULICNJ3JI7qrBR2YSla2d/n8iIpWi3pncsrb5AHxE7+msvFLrLpbbIMmXryq+JBcgbb7mBWHoxdu3LbXLl1nPWXUAK2wALWouWweyoMlUE7855U01HyOn7+3d2/wDd66HY8dnENFqKttr5C7hOpa4hLENDEK4GIdRyaPWPurxxjh928qi1qH05Bksqo2QjkQ3rrTodX1ttbgBGQmDEj0GNqwdJekKaKwbrDJicbdseVcc8lH/ye4eqvZO2zmQr7WRJ9Il1lh7Wns8QvXdTePYtm1ZAVQe1cuEKYQAH6YPgastBwS2jJcZVe+FAa7jBdsArPA2DMBuRvG0xSnopwnqs9TqbiPq7+9xslhB3Wk32VduXMjvgVSoZgiqQjxZacuCKXo981s/UFMaXdHvmtn6gpjXIlqzqrQKKKKgkKKKKACiiigBd0g+bv93trUrxFLExdMG5iPKYE4sIGx2XJh6CWAPOqrpB83f7vbWojjlwdcrGybnVqGBBOXbZuyq4kHtWl5kcx9/F7RV6kehzsX3kbbXH7DKDmBKq0Hyu0FIEDm3bTYSe0PEV9HHbO8vEFhuGHkEBuY5AkCfEgczU1Ze0ElbOLsF6vG4WllIUFWUTKhEyHp3G+/c3pUt1WQJjs3HIJe3aukqceyOsxMiTKn6K526j8/QybCGmj0+i6/rLaWOuaWyCANJBkzGzEZT37NPI03HyN39vb9m3U7wy8ovLb6ohsiSc2Y5Bbym5BUSh7QyMdpxtVEPkbv7e37Nun0FaUv0sbT7z6M4XNFbnMgDFusmSO1jBY7/q7b921eLHGLLmFu22O3Jh3kAessv4l8RWXi3FMCyG2XXAZFT2jmLoAVY3PxfiPKFJTrbbLItkXDBtxdyyaUEqQN4972p27ztvvljTclmJUb6lDf4rYKsvXWxK/rDk+IB9M5p+JfEVl4B0b01i1Z6tLTMiALdCqC3YUFgR+tE8++k1jBQrLbkKUCxdZlLC1p3yBx2HZtAnecG2EmW3C+LgMmnFvEAY+XLDAPuAVBNvsY57dogRVpRcY2jclxaWQ6PySfaW/o3K4roEDKwWCuUGT+mZbv3k7712PySfaW/o3KUa/pAbTOOqlVOIbKJONkyRjCoBd3aTGB2p2JTbgl4UXrJtxtyRufi1pS6s4UoQGmQBkuQ35cq729QrEhWUkcwCNu0y+0rD6QakeK6u3eUhkhnxLKbvZx6u2pclQezhdYZj9SdiDGzS6w27jMlsk3CwANw4wt2+ZnDsgsHMAHyl32gIdLK4t08igsaJLZYoiqXOTlQAWPi0cz6aNQPidP8AXu+29YeGcb65yoSIE+VLDcDtrHZJmV3MiTtW6/8AI6f69323rrdjJrEO46imlK/Ix2bKWbcL2UUE8yYG5O5JMc6V8YTQ6kD3x1VwITGUnEywbl+zaTyGB8KbatiLbkAEhSQDyMKdj6Kk9HpUGFrqAXBQTm+xxtW8mlTClbhI55YMTBkj2E3bIIridbnRjhatidPZnLE7NsYJgyZ3xIETJ5VUaTTLaVbaKFRQFVRyAGwAqWtdXlbIs9q4+U9aQbTBojeIujrnOI8Dz7q4UQSzsgm3zHvDLc6G3sx+LmFYqWgTEjfflRwe322IttbWOzvcE7kHJG2BJEjvg786+8KIGhQklR1W5HMdk7j0ivPBNKbbFSU8mVVFIXFrjtJkneTy/iZrBF/65f8ATo/EhzRRRWUcFFFFABRRRQBi4yENh8yyrG5USw3EQIMmY7qn4t+d1X7tPy6edIfm7/d7a1HXbGoxujIyWlCCNocmO6FKYqRMjFj3ieVjqihJJxi+pixM9lrJPqNYt+d1X7tPy6It+d1X7tPy6XJbvZgmcetJPaWMDZj6YFzcDnHqrO+n1gYlbiFZaFIGwNyV8JIWBz5A9+9c/frwQ8jLvV4YjmLfndV+7T8uu6JZ6i58ZfjrVklFzDQmIC4QREd3ed6X8PtXAG61p3hfqjYE7DtHcmtI+Ru/t7fs26fh66bktiOj0QylVTb91aMIted1X7tPy6It+d1X7tPy6SXtNqiOyxXy4JZTsWuYztuYNoDwwM89+t/S6o9WVdVhVzHOSHBO8E7qMTvyZu+DSd/HwQ8he9XhiNot+d1X7tPy6It+d1X7tPy6W6G1qckN1liCXAjyhIAA37JDAzP+mNtzTSqPEpfBDyKusl8MToyWeoT4y/HXEg4Lnng8grhEYzvHcN64xb87qv3afl0N8in2lv6NylosXzatiSrr5RyG8K3OAQZYLO3JjWqvXS2fdj3Vqv7kOq1Ere6tEMot+d1X7tPy6It+d1X7tPy6UJp9SLdsEywLZdqJlxgWPgFkESdyPKiumktanJTcZcd8wIHKYC85DFjJMGEURJJrPv14IeQverwxGcW/O6r92n5dddTbsdRZ+MvgZPiQiliSWzyBSBBnuFeKycRVjprQQw5N/E+DZPHce+K6XZdXe1bKKXQbRq7Sl7q0OmFnzuq/dJ+XRjZ87qv3Sfl0l0VnUqTkQeyQJIgHs4yBJ2h53M5AS0TX3qNQFtbhmAh+1sTmu7EAEjANsBzI2Pd6fdvnIjeLkhzFnzuq/dp+XQEs+d1X7pPy6U6K3qMlN1liJYCPKEgARPZIYGZ5oNtzXtuO2RfFgv2z3QeYZBE+JzHqNTu+cmG85RRaaEINIuDtgLezsIYDHmQAIPfyFZuj645LgqGAYFk2iw3E+W0j0bEeG9fOHuw0VnBcjCSvZ7SlhkBkQJxnvrtwOzgIay1pyBJLKQ0TssXGIUeGwE1kWVOWfH5f+m3WSGtFFFZRwUUUUAFKuMallZVFzAMDMSXEEGVARufkyeU99NaS8dvYuhyCHFu0bnVgiV7I7Jlu/wBHppdR2iLqu0Trxgn3ocoLYrJHKcln+NTdziUXrdsAQ+Y3yVpSDsCN135j7qpOMvOkJgiQpg8x2l5+mpz33ba4AVlw5USu4IUMSD3LDLv4sBzNcftLvR6Mw4vVdDaTFRtrptqdSWbQ6LrrKkqLty6toXCOfVgiSPT/ALVScesM+lvonltadV+sbbAfxIqA9z3heov6G0bHEbloLKtaFmy3VsHJIJInect/1qw0YR2HOVtUs729DNTjHZcn/P8ABadGOky61HODWrtpsLtpvKtsPT3g7wfQabj5G7+3t+zbqe6MdFzpb+ouvqWv3L2HWSqKRiGAJCnvB8ByqhHyN39vb9m3TqKiqk9jTZf0GU1Hbls6Wf0MNvic6hbUqA1ssFIK3AVdV3BMwQdtv0e+vXGdc9m01y3a60ruVzVOyASTLbbRyo03FLbsAPKOQ3x2wcoZIPeytEc4Pga98X+b3f2bewax295XRn4rIXcL6SNqdCmrs2CzOJFouqna4VPbO3IE116K9IRrtKmpVCgcsMSQSMWK8x9FI/c41yJwW1cZgFtpczP6uNy4TP3f7ivvuRf9Ks/Wf+q9PqU4xU7LSVl6/YZOCSllo/uV7mLKn/7hv6Nysel4llfe1KwLaOo3DjIuDkpM/og8hGVbW+RT7S39G5WTRcTt3SuPNkD7xsG5AwecDkJjbxE3xXw5fDEtW4dEd9dqhatPcIJCKWIHMhVJ29VS973QChsBtFqR75IFnt6ftyAR/qbbMOcc6rqienfz3hX2k/7JSKCjKWzJc/oLpJN2aKjhevuXQxuae5YjkHa02X0dW7cvT4131LRYsHwe97b13rhqfkLH173dP6b93fXV7Gd67HUNJdBRpuMh7ttQVCvbZgrbXJR7Y5TyIc936J3rP0Z44+obU27oRbli+bfZmCnNG3J3In1U10lxHRXSMSJBiP4EAioXpBxH3hrtZc5DUaPNfTdtfFqPpgz99ewlJxs7kxSldDboj0vfWXr6OqKo7dgrMvaF25byaSd8kHKOde+C6t9TrtX23FvTuttIK7kgNcUyvk5Kuw9FLX0w4a/DbjQFWy+nvH09V1o/mI/rpj7mumI0K3X8vUXHvt9Lvt/+KqfvqkW21F/3+3LSSScl/f7Y/R+FBPeVvrACgtywIkQBPL7q6cMFkOwtpiw/SjmJggNzgMII8RXng0+87eMZdXtPKY2n768dHogxlsAu408LzJUdTy3J2Pj9NY13JO/r/Bv4ocUUUVmGhRRRQAUl4u7rcGNxxKE4zaUAAiSC6mW3+7xHe6pRxuyxZGFvNRMgC0fDn1nIR4d43pdTuiqvdyPvFnB0ZKzGKxPPyl5+mpjVcCRyzbAuykwq8lMxy/SPNufITsKpOI2wujIGPkqTiAFJLLJEdxO9TnGtHduBBafCGloJUkYkCDB5GDBEHv8AA8ftFvbhnbIxYpu8egxqb4j7nukvXWvYvauN5bWrjW8/rAGJ9Mb17HBtSpbG6Au8AMyjtOzEEYmCZ8sbr6QIPQ8HvS5W4Uy7Q+NuNDe91RQZG4Drl/5TuPHnR9x3jKxkj7ukjTwHo1Y0SsthCuZlyWZmYiYJLE+JpkPkbv7e37Nuk+k4ZfDKzXDAYQnWOwC5XMgSQMziyQW5R6JLgfI3f29v2bdaMPdzm27+6/oNpd6TvfJmJuDJlluPjBcIAWCVHZB7PkjmIjfeZrrxRZsXQBJNtgAO/sGumtts1t1Q4uVIVvBipAP3GDSscNvo0pcLDInF7j7jPsiSDEKWnx29EZFnm2IWebZNe570I040mnvXrDC8JLBzcAyW42LNaJxyAAgkeBqr4L0Y0+jn3vb6sEQRncYc52DMQN/CslnhOpkB7xjs5lbjy0YchAwiHEgy2cmIp1o0ZbaBzk4UBj4sFEn7zNMrVZSbe1rwL1Jt3d9T23yKfaW/o3KxWuDIrIwJ7LM0QsFnESezOy9kQRA23rafkk+0t/RuV6puKbThbwotXbWz0QUv41wGzq0CXlyCsGUglWVhyZWUgg1i4nwvUMbpsuFLlSCblwY42iuygFfLCk85EgjYVu0Fi8rubjAr+hBJPytxpIKiOwyLzPk1mS2feTzFWtmmd9BoEsWxbScVmJZmO5JJLMSSSSTua9aj5HT/AF7vtvXauN/5HT/Xu+29djsV3ru4+hmp9DDo9MLFoLkSqAnJsZA3JmABA+iknSPg+j1jWnvXBNhyRi6gE5bq+x2m008oxbwNP9W8W3MAwpMHkYU7H0GpDR6a2AtrqQXlAT1hMHG1blwyNihW6SDBLYudjvXsZ2SsWhzG3SfR6bW2ve99yBnzUgFWUMeZBiRkOW/IU50OkW1bS0myooRfoUAD+AqVt9TnbYWzlcuZAi8MrZDQAZAi6OvclJJgES3KrAVMc22RLJWH3C494pMx1W+POMTy9NcuAMpdiCG7ACsqoqsqsw2Ckz2pE7DbYDeuvC7wTQoxdUi35TRCmIBM+mK8dH7uTPDggBQR1xunLftAnkp5bbbHYRWCN93M6L70R1RRRWQcFFFFABWPU8PLk/G3VB2xXCOXpQn+NbKKhq5DV9TJquHB7PUyQIAB2JGMRz+il/wdbzzfgWndFLnRp1O8rlJU4y1Qk+Dreeb8C0fB1vPN+Bad0Uv2Sj4UV3FPkJPg63nm/AtdF6P/ABbJ1jSzh8oXYqFERyjs/wAab0VaOHpR0iiVSgtEJPg63nm/AtHwdbzzfgWndFV9ko+FEbinyEnwdbzzfgWj4Ot55vwLTuij2Sj4UG4p8hOej3xap1jSLhuZQu5KssRyiG/hXj4Ot55vwLTuirSw1KWsVyJdKD1Qk+Dreeb8C0fB1vPN+Bad0VX2Sj4URuKfISfB1vPN+Ba93ejgNu2guMDbLHKF3zJJkRHM04optKlCk7wVmWVKC0Qg+C58834Er78Fz55vwJT6itO+qcyNzDkIfgufPt+FaPgufPN+BKfUUb6pzDcw5GBeEgWEs5sMMYcY5SjAgwQV5jwo4dwkWTObv2Qoyw2AJO2Kjx7630VXeS2dngX2Ve4UUUVQs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5" descr="data:image/jpeg;base64,/9j/4AAQSkZJRgABAQAAAQABAAD/2wCEAAkGBhISEBQTEhQVFBMVFxcYFhgYGBgVFRcVFxcVFhUWGhQXHSYeGhojHhUUHy8hJCcpLC0tFh8xNTAqNSYtLCkBCQoKDgwOGg8PGikkHyQpKSwtLCksKSksLCwsLCwsLCwqLCwsLDQsLCksLCksLCwpLCwsLCwsLCksLCwpKSwsLP/AABEIALMBGgMBIgACEQEDEQH/xAAcAAACAwEBAQEAAAAAAAAAAAAABQMEBgIBBwj/xABKEAABAwIDAwYICwYFBQEBAAABAAIRAyEEEjEFQVEGEyJhcZEHFDIzUnKBoRUWI0JzkpOxwdHhU2KywtLwJDQ1VIJDY5Si0/El/8QAGgEBAAMBAQEAAAAAAAAAAAAAAAECAwQFBv/EAC0RAAIBAgQFBAEEAwAAAAAAAAABAgMREiExQQQTM1FhFDJxsVIigZHwocHh/9oADAMBAAIRAxEAPwD7ihCEAIQhAc5BMwJ0nfHCV0hCAEIQgBCEIAQhCAEIQgBCEIAQhCAEIQgBCFHVrtb5RA+/uQhu2pIhZ7bvLjC4QTXqspToHu6R6xTbLj3LO0fDbs1zo8YaOs06rW/Wyq6pyK8xbH0NCV7K5R0cQwPpvY9h0cxweyeGYaHtTRVaa1JUk9AQoq2JazU34bz7FQrY5ztOiOrXv3ezvUqLZWVRRLtfGNbbU8Br7eCW19skbwOoDMe82VJ1bMcrdN/XxVg4DoyrZIhKUs3kQP5SRqX/AFWq3guULXmAQ7q8l3cdUix1CFn8XYyDBGhFiParKzLcvs2fU6NYOEg/mO0KRYfkxylL3ZHH5QC3/caNQf3h+vFbanUDgCNCqSjYRk9HqdIQhULghCEAIQhACEIQAhC8JQHqFXOOp+l3An3hTU6gcJBBHUps0QpJ6M6Qo6tdrR0jH3+wb0vxO1j81p0nSTHZp/eilRbKyqRjqNELOnFvN87wToJgRumLKxQ2q5sZrtNiNXDs4rR0WYriY7jpcveAJJAHWqFXaRPkiBxOvcqdapYucZgEkncBc9iqody0qy2LuJ2u1otpxdYfmVVG25GYPZl47vvWKxXLECoDALXs6A11J/8AbT3KjhsecNUdWqnLSqNIjKXCZEOnqvoDqtFBWLuDteT/AIPpuE2w14mRHpAy2evgpqu0WjTpHq079F8yqVsvTw58oh0gyH2tI0Iutpga5fTa42JaDHaJR01qYupJZF6rjXu35R1a9/8A+LB+E7l38HUA2lBxNack3yNHlVCDrwAOp7FtV+cvDBjzU2tWB0pBlNvUAwOPvc4+1WgsyILHLMV7TfhquEbXdXq1Me9550OMiJMbp0gzPUs+me1+TmIwraTqzMorNzM6QNiAbgGxgixTDkXyVGNqPz1AxlMSZMFxvDQd2i2VkjpeRByQ25i8LiGvwmYuPlMuWVG72vbpHXu4r9ObE286tQa4DJIuCQ5zHR0mTpY6HgvlWA2bSoty0mBo6tT2nUrY8iqx+UbuBa4e2QfwVJWZyzk3msjWx3+/vVfH18lNzt8QO02VhLOUZPi5PAtnsmPxCyKwV5IgwWIhNDtDowsjh8YrPj6zaO8vY7ESs/jXqxiMYlOKxCskCu3GmlUbUbq1wPdqPaJC+wbJrZmmNLOHY4T+feviFd8r7PycYRTaDqKdMHtyqZaGc/chuhCFgXBCEIBZyh29TweHfXqSQ0GAIlxgmBNtxWRZ4Y8PzQrOoV20ScoqHLlL4Ji5Bi2ui0vK/ZVHE0OZrUxUzOGQEkZXaF8tvDQSSvgu1di4rCVmYcPLmllQNe0uIyVIa5oafJIEgkXIeo3M6jkrYTf0PC9i8RULMPhKbADE1Hl5HWQwAe89q3Gy8fiHND6z2Cfmhmsx++T7etfI6z6eDo0y6m5hILmupvexpygZmOymJsD15u76jycqurYWjVAE1GB0ZgXCeOl1eMVuzJVZZq2Y6q7SPzRHWfyH5qnXrWLnusBJJ0AFyY0C9e0jUEdo/HRLdrbPfWY9rTTyublIdM3kGI1kHqVptwjeKuKa5s8M5WKOH5TMfWLWu6LATUzQIBBNMtm/Si3G/BM8LtgOqOawlrmgFwtJa7Q8FkaHgrbSz8zjK7ecbDy9raznZSDSaDaAOlMzMi4Wm2LyYp0HEUZLnxmLyXGGzF9zRJtG9TRjhTUnf5LV5RnZxVslp/sadep4m571XrPNzu06yd3YJMK6/DPGrT7L/df3KnWsR1m+kCxgkHu7lrE5JplTF4gUzTbkc7nCGy1uaJ3k/NaOP9mZtMDT9e9eifJEOjq0G4zK8p0pkNzOdMAbsw17AD12hafuZfCLNE2UO0q7W0zn0d0PrW+6Ux+DXgWId7vzSzbeyDWoupuzMmCHROVwuDa3sWN02dUY4WsSPlzNr4RlA0soD2PcGvdctiWgk8R+Cze2eWtWpTFAtcXCwbBM+rGo6wvPCNyaqYRwfVbn5yYfTLubLh6c6O0Mb+Oqg2XiXspsNJzmtLRGUmOv2zMraMEd8Y4n+lm55L4OpSwlFlTyw0yOGZxcG+wED2L6HsppFNs6x+cL41hsbtSriKVChTdVLwM2ZjmtAJs51QQAIuvu2H2O9jGtzNcQADqLgAdarNpZHJUhK5Evz94bNjOpbSNaOhiGNcDuzNAY8dtmn/kF+hXYZ41afZf7rrP8r+StHaGHNCr0SL03x0qb9JAOo3Ebx7FWLsykHgeZ+YcTtCpUDRUe5wYIaCSYHAdwXez9qVaDs1JxaTY7wRwINinHKXkDjcC4irSc6mDaqwF1MjjmHk9hgrPNpkmACTwFz3LdNHVk0bLZ3hEcLV6YP7zLH6pt719d8HlZtWga7ZyVDDSQRZk5j3mPYvlfIrwS4rFva+ux9DD6kuEVag4MYb39IiB1r9I7F2QzD0m02NDWtaGtaNGtGjRx6zvKyqSSMJQUnaJTUOMwwqU3MOjgR2cCnVXAsO6DxFv0VWps5w0Id7j+X3LFSTKOnKJ8qqvdTe5j7OaYP98EeOrZcpOTIr383VAgOIs4cHce0aLB4/ZGIomKjHAekLtP/IWVrHVCopfJJVxao1sRKiklNdmcl69Y+SWM3vfYewalSXbS1I+TuyzXrtb8xvSeeDR+entX2bZ9KGSdXX9m73JPyc5NMoMAAtqSfKeeJ4N6v7OhWc5bGS/U8X8AhCFkaAhCEBy6mDqAsfy02C0MFdrZDHNLgNQCQCR7CtkuajA4EHQoDC7S5l2ChpaXtewsByk8CI1sC6Vb5KbHaGk0wGek0Rlk/OFpGhsLdSkq7Dpir0m79y0mCwLKQhu9QiCakyABquX4Zh1aO6/epVl6GzMe0TzoJy5fLzfvg9JpE5nlpMeRSEXKm4aT1Hx2azrHtKmo0GtHREfefas/gsFjmGHPaaebRsZspc4mHvmDJkgjybAghcswW0M7Xl7AYptdo6QA3OQ2Gi7g53GDHUpcmyFGK0RplxUotd5QB7Qu1X2gx7qT20yA8ghpMgAm2a17TPsUFrXI3bKpncR2OI/FT4fCsYOiAPv71n6OAx7LCqHeSASQR0WtaDDml0HK5xEky8XsZY7JoYlrjzz87co9GQ63otb+93BWcm9yihFO6Q0QhIcdgMW6s57KmVhNMBodBApvY4m8t6QNUGADGW/Cpcb4jA03gh7GuB1kaqq7YFAgA02wNBAgdg3JYMLtG551otYdDXK+ZOTQvFOI+aSNbqxjqONzvNJ7cpzZWnKIHNtay5Yfnl7jM2aOxTiZXCuw4pUGtENEKRZx+Bx2djhUaD5LyYcCM0yxlgB29KJuVa2ZTxnONNYtLMsEAt1DKYzWaCZcKhjQB3sUEpW0HK8c0HUSvVmqGzMbTbarMiSJB6RN4dUDjuBO67oAtAkeuwDDujskfcoW7GpAyGweIse8XStmDx4Mc6ILnGeieiXuJgFkggFmWZAykGZBXbcLjui7O0O0cDBaYNMAkZd4511ouRwVsTKYI9h3SoNboI69/epFmhhNoENDqg1Y5xbkY7ovBczyTqBrO/cpKeEx8AGqPJZmd0NehngZLGed1EQWxBBVSyVtDQoUeHzZG54zwM0aZovHVMqRCTwiVXfs9h0BHYYHdorKVbew1ZzRzUmA6wfkOcgc2+d4aZOUmDPUpTaKuKepONks4n/1/JT0sGxpkCTxNz70jr0do5SGuYDLgHS3TI4A5clpcWnfGXfKYbHwlamaoquzNNQupmZOUk2Ntd9rXAAEXnEyFCK2GaEIVS4IQhACFxUrNbGYgSYE2kwT9wJ9i48dpw52dsNzZjIhuXypO6N6AmQo6eIa7yXAwSLEG41HavKmKY0FznNDRJJJAAAEm/ZdAQ43CzDhqFZp6DsXFLFMcJa5pEkWINwYI77LlmOplxYHDM0wR12/qb3hAToUTMWwzDmnKQDBFiYIB7x3rrnm8Rad40GqA7QoziG26QuYF9TEx2wveebE5hHGRHBAdoXDa7SSARIMETeYmO66BWbEyI7R1/ke5AdoUNHFseJa9rhbQg6gOHeCCuvGG+kNJ1GnFASIULMYwzDmmNbi2v5HuRTxlN0ZXtMyRBBkAwffZATIVc7QpgxnbItE33nT/i7uXb8SwAkuaABJMiwGp7EBKhReNsv0m9Hyri2mveF0K7YnMItv46d6A7Qq3wnSyZ+cblMwZEEAkSOqxupjXbfpC2txb+5HegO0KGjjabvJe10cCDxH8ru4qZACEIQAhCEAIQhACEIQAhCEAIQhAUtqbIp4gBtQEgGYm3tG9Um8ksOA8Q6Htew3Fg8uLot+8dZTpCATt5K0BUNQA5yKl5GtSczhazrkAjcY0UB5EYXc0gQ6wIy9IOBOWInpH+wn6JQCelyVoNqc4Ac4cXA9GxJe4xa13u9x1uvavJei4kuLzLzU1EZnTO7rsdRlbBsE3QgENfYWFpXqPDC8tEuLGl2Vp6IsBcBzjHCRECJWcmsPkLWEta5rW9Et0Dg4QYvJ4zr1q1tbY7MQGB7ntyOLhlIE5mPpkGQbQ8pSOQOGmSahMuIJcCQXWsS226OwcEBbp8ncNSc1wJZBMDMAC94LJ9Y5j2k9QiBnI+jkLS95zAzBAs4kzERMQJ6rQuaXITDNgg1Ja4OBJa4yHh48pp3j3nfdc4bkRSpva5jndEVDLjLnOextNskADK0AkDcTaEBdZyfw9OSCWDLHlABrRSFIQT5IDW8YmTqosJsLCMLC1wkmplOZpzOe2HkW1AadIgZtxKq4fkHQDaedz3ljC0iWhhJDszsmXi4kcLRvnuryEw7m5S6rpFnNB1edQ2w6Z6I6OlkBdw/Jmg17XtHSZMeTEwWi0RIBgcNNLKJnI7DgEAOBIALpGYwSbmOuOERwCYbK2WzDsLGFxbmLukZjNcgW0/NXJQCb4q0Jael0ZAkgwJabSDHk6i9yivyVovyzmGRuVpaWtIu4yCG2PScPfqAU5QgEzuStEuLpfcERmsJMmLdo7Ce1R0uSdMGoAS1j2hrQ2JaMwc7URBLWjLEQOsp6hAJnclKBnyxPAi0gtIFtIjsygiDde1eTbOaLGE6gjNBEhnNiQBcQJ4zvThCAUnkzRzNPS6LWtABAAa0AREaGBbq7VxV5J4dxcYILyXOIIBcXHMZteTPf2JyhAJXcksOcsgkNAEHLBAEX6Pv6zxMuWtgAar1EoAQhCAEIQgBCEIAQhCAEIQgBCEIAXhK4xFcMa57phoJMAkwNbC5VeljG1abXsnKZibaEg/cqzlhVwg2rgxWo1KWbLnaWzYxPUdUqZyceIAxDsoql8S5oy52PbTAa4ADouFhHSNk0cYE8Fn8PyyY6PkqoDvJJbAygU+k8ugNEv37rrnVdvRFrFr4s1A+W4lzaZcXFrS8El1R7zLg/g7LbgOAXexdhVaNSX4h1RpzOdNszzlDTlk6DPPGW+iqbeVwygmhUkwIBabw0xMjTO2eF+Cd4XECoxrwCA4AgGxEiYI4o67WwsVOV/K+js7DeMVw9zMzWRTDXOl0xZzmiLcVax9Ntek3K9rTLHtJgxEEdGYJ6jIWB8PP+ju+mpfzJ3hPNs9Vv3BaRqYlexjUngL7diV8pBxri4nypIIsRZodGvSvNyRdoABV5OF5h+JLm5XNglxMOe10TnvZsSZJm5iyXY3Fc2wvyl0QIESZIbv7Ut+M7LfJ1JM2gTaBx6yBxIhXxGarN7Gh+L1Yg5sa4kucdXZQ0lpDcpeRYBwk36XUFe2Yw4ajUNSqajWCWiZIp02CQATqSHnXQtE2SDZ+NFVmfKW9TonRrhp1OHvRtLzFX6Op/A5MZHP8AA45HcuMPtLDmvRD2Na8sIq5WukBriYa5wjpDfxXmP2C19Z9VlZtNztYiSIY0gw4ZhDTY+l1L5H4Hx/gH/Tv/AIKa3ML0IcKpRTuYVOMcJONh63k4SIfis/RY3pFxJy1KVR09PQ82RA9MzIACjqcnarmFrscSTE3dlje3KXxpv136rL47aopOgsJs2IuSXFwgDqy+9WcLiG1GBzRYkx7HFs9hifareljpiKvjZJXw/wCTcbGpmlTy1Koecxgl0wzRjZ6mgT1ymLKgOhB7Lr55C1XJPzTvX/ALOrw6pxxXNaPFOpLDYdoQhch2guDWb6Q7wu1ksePlX+sfvQGodWbHlDvCz2H5POpta1mLcGtbAA6PS5tzJhpAs459JJNyYBC59VoiSBOkkBec+yYzNnWJExbd7R3hAPNmYCpTqZn4nO3pdEkkAHLlAlx0iJMk9pJLjn2+kO8LF88z0m9404+8d6951ukt37xu17kBs+fb6Q7woMdtFlOm58g5RMAiSskyuwmA5pvFiDe8jtse5QbVHyFT1fxCA023tkDE5RzuTKHgx84PAa4WItE944KozYmIi+NcXX6V/wB64bmA3zF79QAURCFTGdvpfJ5U2FiQAG4xxJIzEuPRgzmaJhxjo5T0TMmTdWG7HrhrB40SeczPcXOs3m8rWtGaDDrwbHfmOsCExD0vk6bydq2c7GOLgXXl0NByZQ1peRYtNzJ6S7wmwqrKjXeNHIH5iyXZbuJcCS6Xam5O+8wAokJiHpfJp2vB0IK6SnYer+wfimysnc5qkMEsIv2//la1i7oOsJJ06jKg2KT4rSngdTJIzGCTvMR+Q0VrbNMOw9RpzQ5pb0Wue4ZrSGs6W/doqPJ7CmnhWNcXl0vLi/OHEl7pdlqEuE634zvVKvsZRalrF5+bfzcc5ldknTPByz1TCSuO0c8RSLLgOkZvLEPI3HLmJF7lsb0/QvPTsXM9h2bSEZnUj0bzF3SRfLpa5jfbROsDznNt52M95iOJiYtMRMWmYU6EbuD534ef9Hd9NS/mTvC+bZ6rfuCSeHn/AEd301L+ZO8J5tnqt+4Lppew5OJ2Ke0jis3yGQtgWdYzLpM/Ujdcqq5uOJN2AQBaIMSS7iJ6IHC6doWtzmxeBdgvGs/yuTJG7WYB9xkcIF7qztHzFX6Op/A5WFX2j5ir9HU/gcgvdnzrwPf5B/07/wCCkthjudy/JZc0/O0iDb2nKOwlY/wPf5B/07/4KS3C96j00cVfqy+RQ7x3/tjU2IPYL9/Z1rtgxYNywjMddctsp9smeAFk0Qr4fLM8XhHq1PJTzTvX/ALKrVclPNO9f8AsOK6Z0cJ1UO0IQvLPZBZPH+df6x+9axYraWPaK1QZatnu0o1SNdxDIPsQFDHbCpVn535pgCziNJg9tyoXcnqDWiQ7KwPi82cDm3Sd59vCALnwi30av2Fb+hB2g30av2Fb+hSQIqVLBObY1GuqAmwIfcEO0bHz3C1rGNFZwOwcPUYXtc54cbEHKQGyAAdTE6nVXc9CCOZfB1/w1Xq/7f7re4cFLTxlNohrKgHAUKwHcGIDjBbDpUnZmZgbjUEQd2nG/H2WUu1fMVPV/EI+EW+jV+wrf0KrtXaLeYqdGr5P7GtxH7iglamgK8VQ7UZ6NX7Cv/Qj4UZ6NX7Cv/QsT2LopYzEYvnXCkwZGnUgDMOaJygl15eQJAEQNbhcHE465FNhsMosLy6ZOew0v1C1zlYfCjPRq/YV/wChHwoz0av2Ff8AoUlcu5Lg3PLPlAA6SDGhAJAOpiRBid6mVT4UZ6NX7Cv/AEI+FGejV+wr/wBCgtdD7Ymr+wfimyScnMSHl8B4jL5THs46Z2ifYna0joedX6jBQ1zYLrEUA9paS4A+i5zDa/lMII70vrbFp+lW/wDIxH/0VavsZitSd2hvHXw61nqHJms2P8W86l1iA8xTbch8xDCLGbiDYy1+B2elW/8AIxH/ANFxV2bSaJc+q0cTia4++p1LgTsXF7eTNQNDRiqgA636ANEDp2mHSf37QQCneFpltNrXOLy1oBcdXECJPaqWHwNGoJZUqPExLcTXcJ4SKil+B2elW/8AIxH/ANEbvqDD+Hk//wAd301L+ZO8Ifk2eq37gs34cdntZskuBqE89S8qrVePnfNe8j3J1hdmMyM6VXyW/wDXrcB++uml7Tk4jYs42gXsLQ4sJIuNYDgSLEagR7UsGxK1h4y+BO4zeIvm3RbrmZFlcq4Cm0S59UDia9YDvzquw4YtDufflIBBOJqix7anUe5aHOn2Luz8KabMrnl54nXQA6k7w4/8kbRPyFX6Op/A5QUMHSeJZUqOGktxFYieEiouNo7MbzNXpVvN1P8ArVvQd++hG5hPA+f8A/6d/wDBSW5lYHwSYUOwLyS8fLP8mpUYPIp7muAW1+D2+lV+2rf1r3aN8COOvbmS+SHHbPc92ZlU05DQYk2aXEx0gATm1g6BWsLTLWgOdmMkk6auJiCTYSBruVV7KIcWmq8ERINeqImY1f8AunuUlPBscJD6hB0Ir1SO/OrrX/pk3ln9FuVquSfmnev+AWM+D2+lV+2rf1rX8jqIbReAXHp/Oc558lu95JWHE35Z08JbmISYjHEPcDUIufnkbz1o8Zf6TvrH80u2tsltWoXFzgQSBBj5xNxv9qo0uTpBBNQ2nQXkvDhr2X4m6+LdvyPdN9yWr56bjmzDNYzmEQNCluPHyr/WP3q/yQpBtFzRud+AJKo4/wA6/wBY/eva4bpIzlqV4RCEqxGDxReSys0MzSGltw3hMf2BC6Co1hEJK3ZeJLagfWEuLC2J6OVzZGl5Ajd7yu/EcXDvlhJ8mdG+TwaC7Rwm2s9QAbwqm1R8hU9X8QrTAYE3MCTpJ3mFW2r5ip6v4hCVqNSEQvSvFge0cVarWiXENHE2Cj8dp9Hpt6Zht/KI1A60Y3BtqsLH+SYndoQfwUGG2SGc2Gudlp5sotHS1mRJOt7eUUKu5ehEIQhYZ7D1f2D8U2SnYmr+wfimy0joeZxHUZQ29Vc3DVXM8oMJHSyHtDgLEaqrsHEZ8JSfObNmMy5w8p1g5/SIGl72VvbdbLQeeIiZIAzGA4uBBa0TJMiIVXYbYwrBfV9yZmXuOYGTLTMgkkkQVWr7GYrUuKDG4FlVmR4JbINiWmR1tIPEe1ToXnFypszZbKDMjJi13GSYAAvwAAAHUraEID534ef9Hd9NS/mTvC+bZ6rfuCSeHn/R3fTUv5k7wnm2eq37guql7Dk4nY9r0A8QZsQRBIIIuCCNFRHJ3DzOQ6EeU6IIym0xpHcmSFoct2iHDYRlOcgjMZNyb+1c7R8xV+jqfwOVhV9o+Yq/R1P4HINz514Hv8g/6d/8FJbhYfwPf5B/07/4KS3C9+j00cdfqS+SpjNl06s5gZc3KSCRa8W01M+wcFYo0Q0QNL75MkkkknUkkldoWtkY3egLVclPNO9f8AsqtVyU8071/wAAubiumdXCdVA/ku0knO65J0G9efFVvpu7gniF4fpaX4ntXZT2bs0UWkAkyZv2RuWV2liagrVAKJIzug52Cb6wTK2yyeP86/1j963jFRVkQxZ41V/YO+vT/NHjVX9g769P81bUQxTJIztka9IW9/WO9WIIfGqv7B316f5o8aq/sHfXp/mpziWa5m7zqNG+V3b14zFMIBDmkHS4vMR9470BD41V/YO+vT/NVtqYqpzFT5Fw6Pp0+I60za4ESDI6rhVtq+Yqer+IUErUsnGVf9u77Sn+a88cq/7d32lP81eK8WJ7FvJS8cq/7d32lP8ANHjlX/bu+0p/mpcRj6dMgPe1pOgJAJ644deiDtClMc4yZiMzZm9onWxt1IP3IvHKv+3d9pT/ADR45V/27vtKf5q2x4IBBBBuCLgjiCukFvJe5N1Huzl1Ms8kCXNdOvolO0r2Jo/tH4potY6Hm1/ewUVfQKVcVGSq1E3FpGSKyTY/A4t1bNTqtbTiAO3LfLlIJBBMzcHL0ZzJ/wCL9aPF+tcapTW30WuhBhcFjRUBqV2OYDdobEtkTPRkmJ3i8JypvF+tHi/WjpTe30Lo+a+Hn/R3fTUv5k7wvm2eq37grfL/AJFHaWDOGFUUpex+Ytz+TNokceKvUeTha0DPoAPJ4COK3hCSjZnPWi5WsZ7adCs4NFJ+S5zXiRug5Tf896pHCY39qywEb8zoGaRkFtYHGFsfi+fT936o+L59P3fqr2Zgqc+xltkUsSJNdwII6LbFwM/OcAATG8a9UXtbR8xV+jqfwOT/AOL59P3fqo8VyZL6b284Bma5s5dMwInXrTCxy5t6Hx/wPf5B/wBO/wDgpLY42m5zCGHK6WkGY0c0kTBiQCNDqrfI3wVuwOHNE4gVJqF882W6taIjMfR96e/FE/tB9X9V69OtTUEmzlq0KjqOSW5iHYPFEgmqLRpYG7TcZdIBEdZM3gS4bDYkPBfUBbN2207covrw3LZfFE/tB9X9UfFE/tB9X9VbnUvy+ynIq/j9GeWq5Kead6/4BVviif2g+r+qbbI2bzLC3NmkzpG4D8FlXrQlCyZtw1CpCpeSLyEIXAemCyeP86/1j961iUYjYJc9zs8SSdOPtQCJLBydo8DpGvZ1W0A7BaFrPi4fTH1f1R8XD6Y+r+qkgyLOTdJrgWyAGlpbrM0zSBndDSfaZXTOTtAaAzETN8sER2QSOPXN1rPi4fTH1f1R8XD6Y+r+qEiHCYVtNgY2YHEybkkyTrqotq+Yqer+IWj+Lh9MfV/VQ4vkqX03M5wDMInL+qgIgK8TQ7EPp+79UfAh9P3fqssLPT59PuZzGbFpVage8EwIyzDSYIzGLkwSOwrlnJ+gCDlJIJMlziZJlxudSYJ4wOC0vwIfT936o+BD6fu/VTZkc6l/UJ8PQDGhrfJaIFybdpUiafAh9P3fqj4EPp+79VGFk8+n3PdiaP7R+KaKrgcFzc3mY3QrS0WhwVZKU20CEIUmYIQhACEIQAhCEAIQhACEIQAhCEAIQhACEIQAhCEAIQhACEIQAhCEAIQhACEIQAhCEAIQhACEIQ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7308019" cy="464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74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s-ES" dirty="0" smtClean="0"/>
              <a:t>Partículas elementales</a:t>
            </a:r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r>
              <a:rPr lang="es-ES" dirty="0" smtClean="0"/>
              <a:t>Forman toda la materia:</a:t>
            </a:r>
          </a:p>
          <a:p>
            <a:pPr lvl="1" eaLnBrk="1" hangingPunct="1"/>
            <a:r>
              <a:rPr lang="es-ES" dirty="0" smtClean="0"/>
              <a:t>Quarks</a:t>
            </a:r>
          </a:p>
          <a:p>
            <a:pPr lvl="1" eaLnBrk="1" hangingPunct="1"/>
            <a:r>
              <a:rPr lang="es-ES" dirty="0"/>
              <a:t>L</a:t>
            </a:r>
            <a:r>
              <a:rPr lang="es-ES" dirty="0" smtClean="0"/>
              <a:t>eptones</a:t>
            </a:r>
          </a:p>
          <a:p>
            <a:pPr marL="0" indent="0" eaLnBrk="1" hangingPunct="1">
              <a:buNone/>
            </a:pPr>
            <a:r>
              <a:rPr lang="es-ES" dirty="0" smtClean="0"/>
              <a:t>Mediadores de interacción:</a:t>
            </a:r>
          </a:p>
          <a:p>
            <a:pPr lvl="1" eaLnBrk="1" hangingPunct="1"/>
            <a:r>
              <a:rPr lang="es-ES" dirty="0" smtClean="0"/>
              <a:t>Fotón (Electromagnetismo)</a:t>
            </a:r>
          </a:p>
          <a:p>
            <a:pPr lvl="1" eaLnBrk="1" hangingPunct="1"/>
            <a:r>
              <a:rPr lang="es-ES" dirty="0" err="1" smtClean="0"/>
              <a:t>Gluón</a:t>
            </a:r>
            <a:r>
              <a:rPr lang="es-ES" dirty="0" smtClean="0"/>
              <a:t> (</a:t>
            </a:r>
            <a:r>
              <a:rPr lang="es-ES" dirty="0" err="1" smtClean="0"/>
              <a:t>Int</a:t>
            </a:r>
            <a:r>
              <a:rPr lang="es-ES" dirty="0" smtClean="0"/>
              <a:t>. fuerte)</a:t>
            </a:r>
          </a:p>
          <a:p>
            <a:pPr lvl="1" eaLnBrk="1" hangingPunct="1"/>
            <a:r>
              <a:rPr lang="es-ES" dirty="0" smtClean="0"/>
              <a:t>Z</a:t>
            </a:r>
            <a:r>
              <a:rPr lang="es-ES" baseline="30000" dirty="0" smtClean="0"/>
              <a:t>0</a:t>
            </a:r>
            <a:r>
              <a:rPr lang="es-ES" dirty="0" smtClean="0"/>
              <a:t> y W</a:t>
            </a:r>
            <a:r>
              <a:rPr lang="es-ES" baseline="30000" dirty="0" smtClean="0"/>
              <a:t>±</a:t>
            </a:r>
            <a:r>
              <a:rPr lang="es-ES" dirty="0" smtClean="0"/>
              <a:t> (</a:t>
            </a:r>
            <a:r>
              <a:rPr lang="es-ES" dirty="0" err="1" smtClean="0"/>
              <a:t>Int</a:t>
            </a:r>
            <a:r>
              <a:rPr lang="es-ES" dirty="0" smtClean="0"/>
              <a:t>. </a:t>
            </a:r>
            <a:r>
              <a:rPr lang="es-ES" dirty="0"/>
              <a:t>d</a:t>
            </a:r>
            <a:r>
              <a:rPr lang="es-ES" dirty="0" smtClean="0"/>
              <a:t>ébil)</a:t>
            </a:r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¿Y el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>
                <a:solidFill>
                  <a:schemeClr val="tx2"/>
                </a:solidFill>
              </a:rPr>
              <a:t>?</a:t>
            </a:r>
          </a:p>
          <a:p>
            <a:pPr marL="0" indent="0" eaLnBrk="1" hangingPunct="1">
              <a:buNone/>
            </a:pPr>
            <a:endParaRPr lang="es-ES" dirty="0" smtClean="0"/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11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6</a:t>
            </a:r>
            <a:r>
              <a:rPr lang="es-ES" dirty="0" smtClean="0"/>
              <a:t>. El modelo </a:t>
            </a:r>
            <a:r>
              <a:rPr lang="es-ES" dirty="0"/>
              <a:t>e</a:t>
            </a:r>
            <a:r>
              <a:rPr lang="es-ES" dirty="0" smtClean="0"/>
              <a:t>stándar de las partículas elementales</a:t>
            </a:r>
          </a:p>
        </p:txBody>
      </p:sp>
      <p:sp>
        <p:nvSpPr>
          <p:cNvPr id="2" name="AutoShape 2" descr="data:image/jpeg;base64,/9j/4AAQSkZJRgABAQAAAQABAAD/2wCEAAkGBhQRERUSExQTFRUWGCEaFxcYGBcaGRccGRQXGx0cGBkcHCYeHhokGRcXHy8gIycqLSwsGB4xNTAqNSYsLCoBCQoKDgwOGg8PGiokHyQvLCwsLCwtLCwsLCwvKi8sLCksKS8uLCwsLCwsLCwsLyksLCwsLCwsLCwsLCwsLCwsLP/AABEIAOoA2AMBIgACEQEDEQH/xAAbAAADAQEBAQEAAAAAAAAAAAAABQYEAwIBB//EAEoQAAIBAwICBQUMCQIGAQUAAAECEQADEgQhBTEGEyJBUTJTYZGyBxQWIzM0cXJ0gZLTQlJzk6Gjs9HSQ7EVJDVEYoLBF2Si4fD/xAAaAQACAwEBAAAAAAAAAAAAAAAAAwECBAUG/8QANREAAgECAwUFBgYDAQAAAAAAAAECAxEEITESE0FRcQUyUpGhFCJCYbHRM2JygcHwFSPh8f/aAAwDAQACEQMRAD8A/caKKKACiiigAooooAKKKKAFd3pLYW41ti6skZTavBRm5RTmUxgsCAZgwa2f8RtQD1luCMgclgqASSN9xAJn0Ur4lwu1du3g1xQXt2c0OJxWzfuXJIJ8lsyu+3Z76wfBixcFxUvIWvKLiY4yFGsu6hWGLBjbLXQpgiQOYJ2AKVdbbJUB0JcSgyHaETK77iO8VwPGLfWm0CxYEBsUuMqkiQHcKVUwQYJGzDxEo9L0Rt27yXOsSVxyX43yhcuupWbxIJa6/l5zvESa2ano0Wusy3SqPdF1lAOWQRUIVw4GDKiyGVubQRIgAaf8StRPWW4nGcljKYiZ5yQIr02utgsC6ApGcsOzPLLfafTUk3RHT2bRS9ftLFtkybbZ7QsqzdZcYBhEDHEGYgVssdD7bMbguLcR3F1TDN5Wpt6giTcNsqWtiCEBAx3MbgDu7xmwolrtsDIJ5S7M3kg77E+muqcQtmBmoJBIBMNCmCcTvAI50gPQ09a903smZlZckJC43zcAILwQASnZx235zPJuhK3AcbwKnIE4AtlF9Oy+WyjrmlY3IO4yIIBSDiFrY9Zb7TYr2l7TAxiN9zPdWip49EgLi3Lbi3FwNshBACadCghwuLDTiclbmIgqDT61dDAMpDA8iDIP0GgD3RRRQAUUUUAFFFFABRRRQAUUUUAFFFFABRRRQAUUUUAFLuPcPa9awXHy1YqxIW4qsCUYqCQCPQfSCJFb7hgE+isHRzWNe0mnuuZe5ZtuxgCS1tSTA25k0ALeFdGWtW7wZlNy7aVMu0d1tFdydyBIAJ3gb70vHQV7Y+LdCeq6uHGyp1tl+rXsMMBheglTBuDYxVnRQBF2ehVwBC/U3XAsksxeWNlmBUnA7FGENzleW8jtw/ofcVh1tzrF60O8uYugLfEsgRYabiEgs4IQCYUCq6pnprxq7pkBtMFPVX23AO9vTO6ncdzAGgDrxbo+9685mFbqDkGIYdReuOwBG4JDCCO8nlWO70RutdusbrFXIgm4wOAeycGATIwqMA3WfpHbtMaq0Owr1QBJ3uhjEuysFJFzDtXOyTctGyY5fFqjgeGZjmaL/Ra+bmQuLzaGzuZIDc1DYqIgqwu2wSTth3wsVlFAEmnRO6ht4MkJcVxkzFR8XYVzgytkxa27BgykFiZ7TAveCaRrVrF9iXuPEzj1l57gWfQHA28Kk9D0pvsVBcbtpweyv+rrtXabu70tIPu9Jq7oAKKKKACiiigAooooAKKKKACiiigAoor4aAPtFS9joMttMUcAwFJNsHIC3ZUhhlyY2ix3mbhMzvXj4DnDHrlPYRZNssSbaqAxm4ZgLsnk7ywY70AUfENaLNtrjAkKJgRJ3jaSB395pR8ME81e/lfmVy6S8Dt9Q9w9YWU5Cbt2MiYnHLGIY7RFSF3QXD1kXMMnVl3ZscSCdttjG68uYmDtsw9CNRNsbTgpalp8L08ze/lfmV5TpbbAAFm6ANgB1IAA8PjKhU4XfC49edtlJmYOxnaS2JYgz5WO21OAK1rB03zG7qJSfDBPNXv5X5tdk6TobTXcLkK4Qr2MiWCkR28Y7Q5nuNStarfzW99ot+zapVXCwgla+qRWVNIdfC9PM3v5X5leLnSm03lWLrc+YsnYiD/qd42qNPD3KBJSOsLfpSAbjNCnuMGJ+nltHhuEv1ZXrMiXLywMHJCIIk8mOQHKQNh3M9jhyZO6iXHwvTzN7+V+ZR8ME81e/lfm1EW+GXMgWvFu1JHishgoH6PaVR37ZD9KmdSsFTfMndRKpuk6dUt3C7DObePYykKzb9vGIU99cvhenmb/APK/MpG/zRPtLf0btIDwZigEpkLfVzDR5QJPjIVRE8iSd6TTw0ZX1ybRSNNMtR0lsj/t7nd3We4kj/U7iSfvNdfhenmb38r8yo5tCxcvljNsptJPPskTyI5+k/RWGzomLMi30BTnbQjsMRKlh5R7QDbwduZkyx4SHzLbqJf/AAwTzV7+V+ZWhukiC3buBLh6wkBRhIxJBmXA5juJqP01rBApMkDc+J7z95k0yYTptN9a77TUurhoQcbcRNdbuG0hxb6XIwlbdxhMSDZO45ja7zr18KF8ze/lfmVK8H4YbCkFgScRsMRCWktjaTuQkn6Y7q2X9QqKWdlVRzZiFA3jcnbnUrCwtmcx4md8h98KF8ze/lfmUfChfM3v5X5lT9jVo65o6Mv6ysCu3PcGK92LyuAysGU7gqQQfoI2NT7LTI9pmWOi1Yu21uAEBhIBiRPjBI/jXel3R75rZ+oKY1zXkzoLQKKKKgkKS8ffUdpbIYA2XxKgEm5icQzEjEciCOZ7xG7qigCY1Ws16MFS2HjrO0QoDdm4UMTsQwtjmJy5cyvDU8W1i3nsoBcKpPkqIGWnGQIY9vF75Cld8BEx2m/G+kaaU9tWI6t3kQAerRnxBJjIhDzIHp2MYbnTRVyPVucZkApth75LnLKCI0zRHeR6cQDnx5dUdEWZ7AJVC69U8+UmUHrPrR2fD6ak9ZxJrdyCvYlYOw57GDO5krtA5N4TVl0m4o3UOnUX4Y45xbxABnIw847RyncbVH3uLYuyspAVpLQ8C2EUl/J/WOO22xM7Gung3aLz4miloeekvFG02lu31AZrayAZg9oDeN++tPD9Ublm3cIAL21YgcgWQHb0b0s6cWS3D9SAJPVk/hIY/wAAa58K4/YXh9q8biYrZUHtCcltgFY55ZCI5zW1ytNpvKw2+Z26H8cbWaRL7qqsxYQsx2WI7yT3VSW/mt77Rb9m1UT7lv8A0219Z/6hq2t/Nb32i37Nqs823Tg3zRR5xX7CNNc4vYMOyWIB25RKxEyIBJmD2lrffvqis7GFUFmJ7gBJPqFYbHFSWxZSIYqxxbmXItgDulIYzyyXx2+dJNI17SX7abs9pgo8SVMD7+X31pTybWYwQ6Hj+v1i9dpbOmt2CTgb5uZ3ADEwmwEj/wDZqn4ZcutaU30VLm+SqclEMQIPgRB++knQTjFq5obKhlDWkCOpIDKV2MjnvEz6aoLGoV1yRlZTMFSCDBIMEbcwR91VpZpSve5EeZub5rb+0t/Su0j0euuG51brzy32nYzyEgjEqJnnsfGnb/NE+0t/Ru0l0PFS5UMpUkQey3ygUsy78goHf37d26qL736mVhx6jGvzjgT67/iGv6tNJ1k2+tDNdwHYOOBAk7c5r9HqM4Fqkt8V4iLjqhbqiuTBZAtmYnnzHrplVXcc+P8ADJlqiv0xbBesxD4jLGccoE4zvEzE0yb5vpo/Wu+01YFYESCCDyI5H6KYf9vpvrXfaal4jWHUz4v8NivgWouOhN3KezuyYGTbQuIgbLcLAH0czE1vv2FdSrqrKeasAwO87g7Heueh1JuKSVxIZlImd0uMnOB+rPKtFWisjhPUiOhRGl1ev0RhUR+vtzsBbuAT9yjAeutXuaaUrp7tyCtq9qHuWE5Y2yQFgdwMTH0HvpH00tW7nGNLZzdTftdXfC7ZWy5KqT/5EEH0RX6PaQKAAAAIAA2AA5ADwik01nblcbN5X5lN0e+a2fqCmNLuj3zWz9QUxrlS1Z01oFFFFQSFFFZ+I2Ge1cRGwdkZVbcYkqQDI32JB2oA+6nQ27gIdFaVKmRviwgiecEV7XTqBAVQOUQIjf8AufWandV0e1JYC3qCqDOJe4WAdbgAJMloZkIMjHDv2xNT0avwRbvuAWJIN27uuaELk2RWALm4G+QG4oAZdJvmt36B7QqKvaJHnJQZiee+JleXgdxVF0h4MfehLXr5KhCfjNmKskz2RIMb7CZPKkddTAq8WaKOjAik2m6G6O3c61NPbV5kGDAPiqk4g/QNq3cT0j3FhHwO+5mO1bdO4jlmGHpUfSOHC+HPbZ2ZpyLQJYyDdZlLSSJCkAARA/huau80ONWg4fbsILdpFRBMKvISZP8AGmVv5re+0W/ZtVlrVb+a3vtFv2bVJxCso25orPh1MB0iEg4rIbIGBIYiCR6Y2muqmeW8bH6fD6az67Tm4hUGDIPfBhgSpggwQCpjuJpdd4Ae0VcKX8oQYI+JgbnuFtgDH6dPba0RYOIdDNHfc3Lmnts53LdpZ9JxIk+k000mjS0gt21VEXYKogDeeX0kmlXweYrDXWLRu0uDPV21B8ruKM30ue/ctNJp8FxmQC0egF2IH3AhfuqsVZ32bAuhvb5pb+0t/Ru1hGkSQ2KyswYEjIy0fSdz41ub5pb+0t/Ru1mpWH+L9TKw49QFL+JdHtPqCGvWbdwgQCyiY8J5x6K4a/gjOzsrhc4J8qZFooNww5Eq49K/QR24Vw97bOztORaBJP8Aq3GBaTE4sq7RAUegBzzdmsixusWFRVRQFVQFUDkABAA9AApl/wBvpvrXfbasFb/+3031rvtNWfEaw6mXF/hs4abSJbBCKFBMkKIknmfpNdUaRI3B5EcjS3ivD3uvbxbELlJlpBJtlSoBEsMWidhPprIOjbKFCXIAjbt7NG7rDeWIETtzqbtaI4dlxZsv9HrFzUJq2tg3rYhXk7DfumCRJgkbTTIVPnoywXFbgQBSoxzBEi6NoaN+sUn021juxc6LTdWMZkZMRz2DOSF3PIAx91EegS6lX0e+a2fqCmNLuj3zWz9QUxriy1Z11oFFFFQSFFFFABRRRQBg47h73udZlhG+MZcxynaZjnUplpvDWeuz/eqbpP8ANbv0D2hX58dFehx1kE3AyNJMAXMoI27OOK4jnDb77b8LDaTzf7MdTV0OstN4az12f70Zabw1nrs/3qfTh+pC49cDGykzO+xLGJJALMO6QvKKccq2Kjf4peY3Y+bNGWm8NZ67P9622jp/et3bUY9auUlM8ot4xBxiMf40j0Wut3kFy06uh5MpkGOe9MbXzW99ot+zapValZJ7Tea4lZR0zZ5y03hrPXZ/vRlpvDWeuz/ekeh0N5HUtcLAEyCzHs4gDaN2yGUzAkgDlHKzw3ULE38gcQ3OYGUwT39rytiYHKN2bp85eZbZ+bKHLTeGs9dn+9GWm8NZ67P96X6G06p8Y2TTuRMeAj7gD9JNaKsqH5peZOx82NXOn96ptqMeuMbpnng8zvjjjl/CsWWm8NZ67P8Aei7PvNIgH3y8TuJ6m7zFJrOkuhbaswYqxLNm4JGTEDGIO2IM90xGxCKVK+1nLV8SkY65sc5abw1nrs/3oy03hrPXZ/vSG7p76ksLihciWJLE4y55HsqApUbDfE77134LeztZi6t0MTi6mQVXsDfx7Mn/AMi1NVLO21LzLbPzY3y03hrPXZ/vTG8bHvexA1ES+EYZzLZZScec8vRSatGusG5orKA4lheUN4FsxP3TSa9LZcfebz5mfErZhf6nebPhq/XY/vRNnw1frsf3rDwrRm0hBCrLFgqeSgP6K7Dbv5DcmttXVH8z8zkOr+VeR9mz4av12P719Bs+Gr9dj+9ZbnEbSuLbXLaueSl1DH6FJmu1u6CSAQSDBAIMHwPgajdLxPzDe/lXkVXBsOotdXlhgMcoyiO+NprbS7o981s/UFMa5T1OmtAoooqCQooooAKwcQ4mbbBQuTMOzJgGCJkwYAWWJ9Fb6Q8bvsLgXrrVkEGCzFcl7OQmYDSRDDcd3fTqEFOdmSjtx+7nonaCMlBg8xJU7+mojVa1lEhD5RXtbT2WxIidiwAkxsTVx0gH/JvERiOXLmvL0VD/APEkLYHmHKQce5QSefLtqPGWAit2DtaXDMfS0YXuLW0sHUOSttVyJI3AHdA752jxqes9NLzJ17aG6ulInrc0LhP1zajLGN9u7fevful2D/wy6EGy4EgD9EXF7h3DY/dTz35a969bK9T1WU/o4Yf22rU3Jyte1kNd72EHuW/9Nt/Xf2zVvb+a3vtFv2bVRHuWf9Nt/Wf2zVvb+a3vtFv2bVIl+FT6op8K/YTarXugU4QDMhsZBEGZDYxjmefhyrUNSOr6zkuOX0DHL/as1jiyOQu0ksDLKQMXKRz3LFWgDuBrZdICktGIBmeURvPoitid80xhJcP6Qa/VoL+nsaZbLTgLtx+sYBiJ7Ow3B51UaC67W1a6gS4R2kByCnwBHMVI3Oih09truh1z2bYBcIzLcscp2nYA+O/3096IcZfV6O1fuKFZgZjkcXZZHoMTSaTd7Svf0KxvoyhuH/lE+0t/Ru0l1fE2twSkLjkQYyEN2tw2PIqBB5nv5U6f5on2lv6N2lGj4rbvYgR2lDQSp3InHnuQNzHLbxqlH4s+LIhx6nbiHyNz6jewag+hPSG+NBat6bSPqOrDC4xuLbUE3HbFSw7TYsCY5SKvOI/I3PqN7Bqb9y26rcNtBYlWcOBzDdYx3/8AUrV5puoknbJ/wS+8N+jvSJNZaLqrIyMUuW28q2w5g/3/ANiCKe668yaKyyjJlF4qviQXIG2+5EVDdEGD8Q4lcTe2biLI5F1Vso++fXV+T/y+m+td9pqRUk5KDfNmbEu9IxcJ1RuISSGhiFcCA4HJgJPpHPuo41rTZ0168NzbtO4+lUJH8RXfS6oXUW4swwkSIP3jxr7qdOtxGtsJV1KsPEMCD/A07gcPiRPQ3obpr2iS9qLa37uoBuXLjyWJYnkZlYEbjeZo9zLSG1e4hbLM+GoC5MZZguYBY95iJrpwfQcS0Ke9LVvT37Sk9Tde4UKqSSBcTmYJ5L665+5dYZX15L9b/wAzBuRAdlyyI9EtP3is0Uk4q2f/AAfJtqWf9ufr/R75rZ+oKY0u6PfNbP1BTGubLVnRWgUUUVBIUUUUAFJOkV4riet6sQTAcWy3LfIgjYGfD17O6T8Su3XZ1tZBbezw6KWJUNChrbSQpG5K8/vp+H79/qStT5x2feTSQTgskciZXceiorUcLRyxMjIrMY7hTIXcHskkk+M842qy4tcDaAlQyqUXENziVidz3RUzW/BrKSfM0UuJzu21cFGAYEQyncEGRuPA7/xqd0/ue6VDt1xtg5Cy11jZBmfI79/Emu78BuyxF0AttOVyTHXQ535g3VIUdnsfRHVeC3cyWvMULTjLiALytEg+bDIfEtNaWtrWIzXVGzg/B7eltCzaBCAkgEkncydz6ab2/mt77Rb9m1S/R2SltVY5FRBO+8fTvTC381vfaLfs2qXXVoxS5orLRdRY3D1Jy7U5hzvzIAAkd4AAgdxAPPeu9y2GBUgEEQQeRBEEH0RWTiOia4UxbEKe1uYIMT2RzMAxuInv3BXtwG71WC3MWhQCGeFC2QoxmY7Yz5bzE99Pbtoi5x/+nWgyy97r4xncx/DlFUFmyqKFUBVUQABAAHIADkKScQ4RexY23Zi09nNhuTfgzmICi5b2Hmxtyjfw7QPbe4zuXyO2527TEdmNoBC7EyFHKqwSTyjYhK3AcN80t/aW/o3aWjQoGUyZBZonmW2LEd5AMA9wMctqZN80t/aW/o3aTcR4c1y5bdWC4giZYETctNIjY7WyIbbtfcVUdJZfE/qVhx6m67bDKVPJgQfoIj/5qb/+nelChbfX2oGJNu6ylxJMP3NzI5ctu6uzdHHZe04Y4ld2uHmLXakme01okjkMzExv2ucEusWm6QCWIhrnet7EncRiblsQNiLQPOALyW1rEs89UbuE8ItaW0LVlAiDeOZJPMknck+NOj83031rvtNSnRaY21Klie0SJJMAxtJJPOT99N/+3031rvtNSq6tsL5mbF/hmbQ6MWkFtSxC8sjJ5zzruG39P/8Af2rPxC0zWnVSQxUgEc5jxkR4TI58xSazwa/iWDhHYMuJZziC2oK9oEklRdSN/wBE7jart2ySOElfNs4ajoCrFo1evRHJJtrehO0SSACuw3O1PODcGtaS0tmyuKL3cySeZJ7yfGl9zgV1i03iJyIhrnMi9ix32INy32R2fih9AeiqxilnYtKTeVyk6PfNbP1BTGl3R75rZ+oKY1xpas6y0CiiioJCiiigArHquEWrjZMskiDDMAwHc4BAYehprZRVoycXdOwGDjaIdO4fIJG+EZcxGMiJmOdTPvKz46z1WP8AGqTpB83f7vbWpPiOnvtngwggBQCUKmRJJg5EbkbqOQIPOuficdVw8lGm7X6mWtiJ0mlHiaPeVnx1nqsf40e8rPjrPVY/xrLrbOpLsbboFAGAPjsDmYnkWPKPJ5RuytpAAkmBEnmY7z6axvtnErivX7md4+quXqZ/eVnx1nqsf41qt6ex72uLOojrVmRbzyi3jjC4xGPP00V5HyN39vb9m3TaPaleq2pPRN8dV+4ynjKk734K5m95WfHWeqx/jR7ys+Os9Vj/ABrLc0F8urdaCA096CMlMYgGeyGXcny57gK+Pw+8bgYPiou5Rm57EW5EEDclHEcgLh74in+YxPiXr9ynt1XmvX7mv3lZ8dZ6rH+NHvKz46z1WP8AGl78K1IYst/mzQDJChrhYATIJA25bAYjbemHD9M6Bs3y37O5MINlmf0u8nvJqH2xiUu8vX7g8fV5r1Nb6ex72RZ1EdcY2t554PIPZxxxn+FZPeVnx1nqsf41pb5FPtLf0blKr3D9QRHWAnFwWyZPKwxIRQQIxO8kieZ3FOqdp16bWy1mk+Or/cZPF1I2tbNXNnvKz46z1WP8aPeVnx1nqsf41w02juhrOTAhFhzm8ucY3UiCJJMneQp23FZLHCNSpE6gsDiGkmYGeUEzucvK2JgcsRSv8xifEvX7lPbqvNev3GXvKz46z1WP8a2ahLA09gZaiAz4wLecy2eUrjznlWTh1h0SLjZOTuRMeAgHlsAT6SfGjX2y2msqCQS14AgwQSz7g91bcDjquKq7E3pyuWhiZ1FJStkfYs/raz8Nj/GiLP62s/DY/wAaT6PQX0ks4eUIgvcAk4wORICwwy8o578q9Nob2NqHEqIaWeJzUztBfshlAb9Yc959Bu3zl5it4uS8htFn9bWfhsf40Dqf1tZ+Gx/jSvRaK8GU3LuQA7QE7sJAjYDGGJI8VT00qsa251iXesc5619ObUjAW161RCxsw6sXMuZk92whwtxl5k7fyXkfqHBgnUWurLFMBiWjKI742n6K20u6PfNbP1BTGuY9TorQKKKKgkKKKKACiiigBd0g+bv93trUhp+Ku2qeyQuKztByGK2SGYzEMbjAbDyO/eK/pD83f7vbWpK5xxVdkYAYvBM7BAisXO2wBYL9Pfzji9pK81lfI52L7yy4Cz3QtVesaO5qLF9rTWhMBbbB8nRe1mpIiTyjnX3jWvvLwwam3dwu27K3iSqlbkWwzIwI5Nv5MEGN+6j3SLLPwzUqqlmKiAoJJ+NTkBSdtHe4lprOn6u5Z0iInXM4KXNQUUfF20O6pkN3aJ2gbb4acU4Rbtk8+mXmZoJOKb5lb0f4r7601nUY49YgYr4EjcekTyPhW4fJXf29v2bdRnRPWap10twK/U3F7an3qLKL1bYiyEbrQUYKsNJIymCNrMfI3f29v2bdNow2Kk1+WRenHZnLoxZwLiFy7lnG2P6JXFjllb35lIXf/wAqR+6VxDUaXTjUWL724ZUKBLTK2TGSSylpjwNPdPxvJgrKV7RViQ0Am4VtjdR5YGQmBuvPIUh91iwz8PIRWY9ahhQWMBj3DekUl/ujdZXFwX+xXRu6e8Uu6TSnVWnANlgWtsFK3VZ1UqTGQO8gqR38+59otULttLgBAdQwB5jJQYPp3qP4xw67xWDcV7GjtS6q4Au6h1BxLIQcLQ32YSe8DaGHBOMXbj6IM4IvaI3XUKoGY97wwgSAetcRMbDwqJU1u0uKvf7ej+hDh7tuJQahyNOCoyIvuQPEixcgfeaycC1r3bZLkGGgMFK5Dq0Y7HwdmT/18Zrc3yKfaW/o3KX6DjYuFQVKFgAZDfKY5G2JUbhRO8c9hsYdildRy+GIytosuCEXugcQ1Gm6i9Zvsge/btNbwtlSGLkmWUtMADnFaOn/ABq7orC6u24i24D2mC43VYwQDGSuOYIMc5BrH7qltjptOVV2x1dtiFVmIAFwkwoJo1/Bb3Fblt7obT6a0we1bdQbl1wR27tsyFULICNJ3JI7qrBR2YSla2d/n8iIpWi3pncsrb5AHxE7+msvFLrLpbbIMmXryq+JBcgbb7mBWHoxdu3LbXLl1nPWXUAK2wALWouWweyoMlUE7855U01HyOn7+3d2/wDd66HY8dnENFqKttr5C7hOpa4hLENDEK4GIdRyaPWPurxxjh928qi1qH05Bksqo2QjkQ3rrTodX1ttbgBGQmDEj0GNqwdJekKaKwbrDJicbdseVcc8lH/ye4eqvZO2zmQr7WRJ9Il1lh7Wns8QvXdTePYtm1ZAVQe1cuEKYQAH6YPgastBwS2jJcZVe+FAa7jBdsArPA2DMBuRvG0xSnopwnqs9TqbiPq7+9xslhB3Wk32VduXMjvgVSoZgiqQjxZacuCKXo981s/UFMaXdHvmtn6gpjXIlqzqrQKKKKgkKKKKACiiigBd0g+bv93trUrxFLExdMG5iPKYE4sIGx2XJh6CWAPOqrpB83f7vbWojjlwdcrGybnVqGBBOXbZuyq4kHtWl5kcx9/F7RV6kehzsX3kbbXH7DKDmBKq0Hyu0FIEDm3bTYSe0PEV9HHbO8vEFhuGHkEBuY5AkCfEgczU1Ze0ElbOLsF6vG4WllIUFWUTKhEyHp3G+/c3pUt1WQJjs3HIJe3aukqceyOsxMiTKn6K526j8/QybCGmj0+i6/rLaWOuaWyCANJBkzGzEZT37NPI03HyN39vb9m3U7wy8ovLb6ohsiSc2Y5Bbym5BUSh7QyMdpxtVEPkbv7e37Nun0FaUv0sbT7z6M4XNFbnMgDFusmSO1jBY7/q7b921eLHGLLmFu22O3Jh3kAessv4l8RWXi3FMCyG2XXAZFT2jmLoAVY3PxfiPKFJTrbbLItkXDBtxdyyaUEqQN4972p27ztvvljTclmJUb6lDf4rYKsvXWxK/rDk+IB9M5p+JfEVl4B0b01i1Z6tLTMiALdCqC3YUFgR+tE8++k1jBQrLbkKUCxdZlLC1p3yBx2HZtAnecG2EmW3C+LgMmnFvEAY+XLDAPuAVBNvsY57dogRVpRcY2jclxaWQ6PySfaW/o3K4roEDKwWCuUGT+mZbv3k7712PySfaW/o3KUa/pAbTOOqlVOIbKJONkyRjCoBd3aTGB2p2JTbgl4UXrJtxtyRufi1pS6s4UoQGmQBkuQ35cq729QrEhWUkcwCNu0y+0rD6QakeK6u3eUhkhnxLKbvZx6u2pclQezhdYZj9SdiDGzS6w27jMlsk3CwANw4wt2+ZnDsgsHMAHyl32gIdLK4t08igsaJLZYoiqXOTlQAWPi0cz6aNQPidP8AXu+29YeGcb65yoSIE+VLDcDtrHZJmV3MiTtW6/8AI6f69323rrdjJrEO46imlK/Ix2bKWbcL2UUE8yYG5O5JMc6V8YTQ6kD3x1VwITGUnEywbl+zaTyGB8KbatiLbkAEhSQDyMKdj6Kk9HpUGFrqAXBQTm+xxtW8mlTClbhI55YMTBkj2E3bIIridbnRjhatidPZnLE7NsYJgyZ3xIETJ5VUaTTLaVbaKFRQFVRyAGwAqWtdXlbIs9q4+U9aQbTBojeIujrnOI8Dz7q4UQSzsgm3zHvDLc6G3sx+LmFYqWgTEjfflRwe322IttbWOzvcE7kHJG2BJEjvg786+8KIGhQklR1W5HMdk7j0ivPBNKbbFSU8mVVFIXFrjtJkneTy/iZrBF/65f8ATo/EhzRRRWUcFFFFABRRRQBi4yENh8yyrG5USw3EQIMmY7qn4t+d1X7tPy6edIfm7/d7a1HXbGoxujIyWlCCNocmO6FKYqRMjFj3ieVjqihJJxi+pixM9lrJPqNYt+d1X7tPy6It+d1X7tPy6XJbvZgmcetJPaWMDZj6YFzcDnHqrO+n1gYlbiFZaFIGwNyV8JIWBz5A9+9c/frwQ8jLvV4YjmLfndV+7T8uu6JZ6i58ZfjrVklFzDQmIC4QREd3ed6X8PtXAG61p3hfqjYE7DtHcmtI+Ru/t7fs26fh66bktiOj0QylVTb91aMIted1X7tPy6It+d1X7tPy6SXtNqiOyxXy4JZTsWuYztuYNoDwwM89+t/S6o9WVdVhVzHOSHBO8E7qMTvyZu+DSd/HwQ8he9XhiNot+d1X7tPy6It+d1X7tPy6W6G1qckN1liCXAjyhIAA37JDAzP+mNtzTSqPEpfBDyKusl8MToyWeoT4y/HXEg4Lnng8grhEYzvHcN64xb87qv3afl0N8in2lv6NylosXzatiSrr5RyG8K3OAQZYLO3JjWqvXS2fdj3Vqv7kOq1Ere6tEMot+d1X7tPy6It+d1X7tPy6UJp9SLdsEywLZdqJlxgWPgFkESdyPKiumktanJTcZcd8wIHKYC85DFjJMGEURJJrPv14IeQverwxGcW/O6r92n5dddTbsdRZ+MvgZPiQiliSWzyBSBBnuFeKycRVjprQQw5N/E+DZPHce+K6XZdXe1bKKXQbRq7Sl7q0OmFnzuq/dJ+XRjZ87qv3Sfl0l0VnUqTkQeyQJIgHs4yBJ2h53M5AS0TX3qNQFtbhmAh+1sTmu7EAEjANsBzI2Pd6fdvnIjeLkhzFnzuq/dp+XQEs+d1X7pPy6U6K3qMlN1liJYCPKEgARPZIYGZ5oNtzXtuO2RfFgv2z3QeYZBE+JzHqNTu+cmG85RRaaEINIuDtgLezsIYDHmQAIPfyFZuj645LgqGAYFk2iw3E+W0j0bEeG9fOHuw0VnBcjCSvZ7SlhkBkQJxnvrtwOzgIay1pyBJLKQ0TssXGIUeGwE1kWVOWfH5f+m3WSGtFFFZRwUUUUAFKuMallZVFzAMDMSXEEGVARufkyeU99NaS8dvYuhyCHFu0bnVgiV7I7Jlu/wBHppdR2iLqu0Trxgn3ocoLYrJHKcln+NTdziUXrdsAQ+Y3yVpSDsCN135j7qpOMvOkJgiQpg8x2l5+mpz33ba4AVlw5USu4IUMSD3LDLv4sBzNcftLvR6Mw4vVdDaTFRtrptqdSWbQ6LrrKkqLty6toXCOfVgiSPT/ALVScesM+lvonltadV+sbbAfxIqA9z3heov6G0bHEbloLKtaFmy3VsHJIJInect/1qw0YR2HOVtUs729DNTjHZcn/P8ABadGOky61HODWrtpsLtpvKtsPT3g7wfQabj5G7+3t+zbqe6MdFzpb+ouvqWv3L2HWSqKRiGAJCnvB8ByqhHyN39vb9m3TqKiqk9jTZf0GU1Hbls6Wf0MNvic6hbUqA1ssFIK3AVdV3BMwQdtv0e+vXGdc9m01y3a60ruVzVOyASTLbbRyo03FLbsAPKOQ3x2wcoZIPeytEc4Pga98X+b3f2bewax295XRn4rIXcL6SNqdCmrs2CzOJFouqna4VPbO3IE116K9IRrtKmpVCgcsMSQSMWK8x9FI/c41yJwW1cZgFtpczP6uNy4TP3f7ivvuRf9Ks/Wf+q9PqU4xU7LSVl6/YZOCSllo/uV7mLKn/7hv6Nysel4llfe1KwLaOo3DjIuDkpM/og8hGVbW+RT7S39G5WTRcTt3SuPNkD7xsG5AwecDkJjbxE3xXw5fDEtW4dEd9dqhatPcIJCKWIHMhVJ29VS973QChsBtFqR75IFnt6ftyAR/qbbMOcc6rqienfz3hX2k/7JSKCjKWzJc/oLpJN2aKjhevuXQxuae5YjkHa02X0dW7cvT4131LRYsHwe97b13rhqfkLH173dP6b93fXV7Gd67HUNJdBRpuMh7ttQVCvbZgrbXJR7Y5TyIc936J3rP0Z44+obU27oRbli+bfZmCnNG3J3In1U10lxHRXSMSJBiP4EAioXpBxH3hrtZc5DUaPNfTdtfFqPpgz99ewlJxs7kxSldDboj0vfWXr6OqKo7dgrMvaF25byaSd8kHKOde+C6t9TrtX23FvTuttIK7kgNcUyvk5Kuw9FLX0w4a/DbjQFWy+nvH09V1o/mI/rpj7mumI0K3X8vUXHvt9Lvt/+KqfvqkW21F/3+3LSSScl/f7Y/R+FBPeVvrACgtywIkQBPL7q6cMFkOwtpiw/SjmJggNzgMII8RXng0+87eMZdXtPKY2n768dHogxlsAu408LzJUdTy3J2Pj9NY13JO/r/Bv4ocUUUVmGhRRRQAUl4u7rcGNxxKE4zaUAAiSC6mW3+7xHe6pRxuyxZGFvNRMgC0fDn1nIR4d43pdTuiqvdyPvFnB0ZKzGKxPPyl5+mpjVcCRyzbAuykwq8lMxy/SPNufITsKpOI2wujIGPkqTiAFJLLJEdxO9TnGtHduBBafCGloJUkYkCDB5GDBEHv8AA8ftFvbhnbIxYpu8egxqb4j7nukvXWvYvauN5bWrjW8/rAGJ9Mb17HBtSpbG6Au8AMyjtOzEEYmCZ8sbr6QIPQ8HvS5W4Uy7Q+NuNDe91RQZG4Drl/5TuPHnR9x3jKxkj7ukjTwHo1Y0SsthCuZlyWZmYiYJLE+JpkPkbv7e37Nuk+k4ZfDKzXDAYQnWOwC5XMgSQMziyQW5R6JLgfI3f29v2bdaMPdzm27+6/oNpd6TvfJmJuDJlluPjBcIAWCVHZB7PkjmIjfeZrrxRZsXQBJNtgAO/sGumtts1t1Q4uVIVvBipAP3GDSscNvo0pcLDInF7j7jPsiSDEKWnx29EZFnm2IWebZNe570I040mnvXrDC8JLBzcAyW42LNaJxyAAgkeBqr4L0Y0+jn3vb6sEQRncYc52DMQN/CslnhOpkB7xjs5lbjy0YchAwiHEgy2cmIp1o0ZbaBzk4UBj4sFEn7zNMrVZSbe1rwL1Jt3d9T23yKfaW/o3KxWuDIrIwJ7LM0QsFnESezOy9kQRA23rafkk+0t/RuV6puKbThbwotXbWz0QUv41wGzq0CXlyCsGUglWVhyZWUgg1i4nwvUMbpsuFLlSCblwY42iuygFfLCk85EgjYVu0Fi8rubjAr+hBJPytxpIKiOwyLzPk1mS2feTzFWtmmd9BoEsWxbScVmJZmO5JJLMSSSSTua9aj5HT/AF7vtvXauN/5HT/Xu+29djsV3ru4+hmp9DDo9MLFoLkSqAnJsZA3JmABA+iknSPg+j1jWnvXBNhyRi6gE5bq+x2m008oxbwNP9W8W3MAwpMHkYU7H0GpDR6a2AtrqQXlAT1hMHG1blwyNihW6SDBLYudjvXsZ2SsWhzG3SfR6bW2ve99yBnzUgFWUMeZBiRkOW/IU50OkW1bS0myooRfoUAD+AqVt9TnbYWzlcuZAi8MrZDQAZAi6OvclJJgES3KrAVMc22RLJWH3C494pMx1W+POMTy9NcuAMpdiCG7ACsqoqsqsw2Ckz2pE7DbYDeuvC7wTQoxdUi35TRCmIBM+mK8dH7uTPDggBQR1xunLftAnkp5bbbHYRWCN93M6L70R1RRRWQcFFFFABWPU8PLk/G3VB2xXCOXpQn+NbKKhq5DV9TJquHB7PUyQIAB2JGMRz+il/wdbzzfgWndFLnRp1O8rlJU4y1Qk+Dreeb8C0fB1vPN+Bad0Uv2Sj4UV3FPkJPg63nm/AtdF6P/ABbJ1jSzh8oXYqFERyjs/wAab0VaOHpR0iiVSgtEJPg63nm/AtHwdbzzfgWndFV9ko+FEbinyEnwdbzzfgWj4Ot55vwLTuij2Sj4UG4p8hOej3xap1jSLhuZQu5KssRyiG/hXj4Ot55vwLTuirSw1KWsVyJdKD1Qk+Dreeb8C0fB1vPN+Bad0VX2Sj4URuKfISfB1vPN+Ba93ejgNu2guMDbLHKF3zJJkRHM04optKlCk7wVmWVKC0Qg+C58834Er78Fz55vwJT6itO+qcyNzDkIfgufPt+FaPgufPN+BKfUUb6pzDcw5GBeEgWEs5sMMYcY5SjAgwQV5jwo4dwkWTObv2Qoyw2AJO2Kjx7630VXeS2dngX2Ve4UUUVQs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5" descr="data:image/jpeg;base64,/9j/4AAQSkZJRgABAQAAAQABAAD/2wCEAAkGBhISEBQTEhQVFBMVFxcYFhgYGBgVFRcVFxcVFhUWGhQXHSYeGhojHhUUHy8hJCcpLC0tFh8xNTAqNSYtLCkBCQoKDgwOGg8PGikkHyQpKSwtLCksKSksLCwsLCwsLCwqLCwsLDQsLCksLCksLCwpLCwsLCwsLCksLCwpKSwsLP/AABEIALMBGgMBIgACEQEDEQH/xAAcAAACAwEBAQEAAAAAAAAAAAAABQMEBgIBBwj/xABKEAABAwIDAwYICwYFBQEBAAABAAIRAyEEEjEFQVEGEyJhcZEHFDIzUnKBoRUWI0JzkpOxwdHhU2KywtLwJDQ1VIJDY5Si0/El/8QAGgEBAAMBAQEAAAAAAAAAAAAAAAECAwQFBv/EAC0RAAIBAgQFBAEEAwAAAAAAAAABAgMREiExQQQTM1FhFDJxsVIigZHwocHh/9oADAMBAAIRAxEAPwD7ihCEAIQhAc5BMwJ0nfHCV0hCAEIQgBCEIAQhCAEIQgBCEIAQhCAEIQgBCFHVrtb5RA+/uQhu2pIhZ7bvLjC4QTXqspToHu6R6xTbLj3LO0fDbs1zo8YaOs06rW/Wyq6pyK8xbH0NCV7K5R0cQwPpvY9h0cxweyeGYaHtTRVaa1JUk9AQoq2JazU34bz7FQrY5ztOiOrXv3ezvUqLZWVRRLtfGNbbU8Br7eCW19skbwOoDMe82VJ1bMcrdN/XxVg4DoyrZIhKUs3kQP5SRqX/AFWq3guULXmAQ7q8l3cdUix1CFn8XYyDBGhFiParKzLcvs2fU6NYOEg/mO0KRYfkxylL3ZHH5QC3/caNQf3h+vFbanUDgCNCqSjYRk9HqdIQhULghCEAIQhACEIQAhC8JQHqFXOOp+l3An3hTU6gcJBBHUps0QpJ6M6Qo6tdrR0jH3+wb0vxO1j81p0nSTHZp/eilRbKyqRjqNELOnFvN87wToJgRumLKxQ2q5sZrtNiNXDs4rR0WYriY7jpcveAJJAHWqFXaRPkiBxOvcqdapYucZgEkncBc9iqody0qy2LuJ2u1otpxdYfmVVG25GYPZl47vvWKxXLECoDALXs6A11J/8AbT3KjhsecNUdWqnLSqNIjKXCZEOnqvoDqtFBWLuDteT/AIPpuE2w14mRHpAy2evgpqu0WjTpHq079F8yqVsvTw58oh0gyH2tI0Iutpga5fTa42JaDHaJR01qYupJZF6rjXu35R1a9/8A+LB+E7l38HUA2lBxNack3yNHlVCDrwAOp7FtV+cvDBjzU2tWB0pBlNvUAwOPvc4+1WgsyILHLMV7TfhquEbXdXq1Me9550OMiJMbp0gzPUs+me1+TmIwraTqzMorNzM6QNiAbgGxgixTDkXyVGNqPz1AxlMSZMFxvDQd2i2VkjpeRByQ25i8LiGvwmYuPlMuWVG72vbpHXu4r9ObE286tQa4DJIuCQ5zHR0mTpY6HgvlWA2bSoty0mBo6tT2nUrY8iqx+UbuBa4e2QfwVJWZyzk3msjWx3+/vVfH18lNzt8QO02VhLOUZPi5PAtnsmPxCyKwV5IgwWIhNDtDowsjh8YrPj6zaO8vY7ESs/jXqxiMYlOKxCskCu3GmlUbUbq1wPdqPaJC+wbJrZmmNLOHY4T+feviFd8r7PycYRTaDqKdMHtyqZaGc/chuhCFgXBCEIBZyh29TweHfXqSQ0GAIlxgmBNtxWRZ4Y8PzQrOoV20ScoqHLlL4Ji5Bi2ui0vK/ZVHE0OZrUxUzOGQEkZXaF8tvDQSSvgu1di4rCVmYcPLmllQNe0uIyVIa5oafJIEgkXIeo3M6jkrYTf0PC9i8RULMPhKbADE1Hl5HWQwAe89q3Gy8fiHND6z2Cfmhmsx++T7etfI6z6eDo0y6m5hILmupvexpygZmOymJsD15u76jycqurYWjVAE1GB0ZgXCeOl1eMVuzJVZZq2Y6q7SPzRHWfyH5qnXrWLnusBJJ0AFyY0C9e0jUEdo/HRLdrbPfWY9rTTyublIdM3kGI1kHqVptwjeKuKa5s8M5WKOH5TMfWLWu6LATUzQIBBNMtm/Si3G/BM8LtgOqOawlrmgFwtJa7Q8FkaHgrbSz8zjK7ecbDy9raznZSDSaDaAOlMzMi4Wm2LyYp0HEUZLnxmLyXGGzF9zRJtG9TRjhTUnf5LV5RnZxVslp/sadep4m571XrPNzu06yd3YJMK6/DPGrT7L/df3KnWsR1m+kCxgkHu7lrE5JplTF4gUzTbkc7nCGy1uaJ3k/NaOP9mZtMDT9e9eifJEOjq0G4zK8p0pkNzOdMAbsw17AD12hafuZfCLNE2UO0q7W0zn0d0PrW+6Ux+DXgWId7vzSzbeyDWoupuzMmCHROVwuDa3sWN02dUY4WsSPlzNr4RlA0soD2PcGvdctiWgk8R+Cze2eWtWpTFAtcXCwbBM+rGo6wvPCNyaqYRwfVbn5yYfTLubLh6c6O0Mb+Oqg2XiXspsNJzmtLRGUmOv2zMraMEd8Y4n+lm55L4OpSwlFlTyw0yOGZxcG+wED2L6HsppFNs6x+cL41hsbtSriKVChTdVLwM2ZjmtAJs51QQAIuvu2H2O9jGtzNcQADqLgAdarNpZHJUhK5Evz94bNjOpbSNaOhiGNcDuzNAY8dtmn/kF+hXYZ41afZf7rrP8r+StHaGHNCr0SL03x0qb9JAOo3Ebx7FWLsykHgeZ+YcTtCpUDRUe5wYIaCSYHAdwXez9qVaDs1JxaTY7wRwINinHKXkDjcC4irSc6mDaqwF1MjjmHk9hgrPNpkmACTwFz3LdNHVk0bLZ3hEcLV6YP7zLH6pt719d8HlZtWga7ZyVDDSQRZk5j3mPYvlfIrwS4rFva+ux9DD6kuEVag4MYb39IiB1r9I7F2QzD0m02NDWtaGtaNGtGjRx6zvKyqSSMJQUnaJTUOMwwqU3MOjgR2cCnVXAsO6DxFv0VWps5w0Id7j+X3LFSTKOnKJ8qqvdTe5j7OaYP98EeOrZcpOTIr383VAgOIs4cHce0aLB4/ZGIomKjHAekLtP/IWVrHVCopfJJVxao1sRKiklNdmcl69Y+SWM3vfYewalSXbS1I+TuyzXrtb8xvSeeDR+entX2bZ9KGSdXX9m73JPyc5NMoMAAtqSfKeeJ4N6v7OhWc5bGS/U8X8AhCFkaAhCEBy6mDqAsfy02C0MFdrZDHNLgNQCQCR7CtkuajA4EHQoDC7S5l2ChpaXtewsByk8CI1sC6Vb5KbHaGk0wGek0Rlk/OFpGhsLdSkq7Dpir0m79y0mCwLKQhu9QiCakyABquX4Zh1aO6/epVl6GzMe0TzoJy5fLzfvg9JpE5nlpMeRSEXKm4aT1Hx2azrHtKmo0GtHREfefas/gsFjmGHPaaebRsZspc4mHvmDJkgjybAghcswW0M7Xl7AYptdo6QA3OQ2Gi7g53GDHUpcmyFGK0RplxUotd5QB7Qu1X2gx7qT20yA8ghpMgAm2a17TPsUFrXI3bKpncR2OI/FT4fCsYOiAPv71n6OAx7LCqHeSASQR0WtaDDml0HK5xEky8XsZY7JoYlrjzz87co9GQ63otb+93BWcm9yihFO6Q0QhIcdgMW6s57KmVhNMBodBApvY4m8t6QNUGADGW/Cpcb4jA03gh7GuB1kaqq7YFAgA02wNBAgdg3JYMLtG551otYdDXK+ZOTQvFOI+aSNbqxjqONzvNJ7cpzZWnKIHNtay5Yfnl7jM2aOxTiZXCuw4pUGtENEKRZx+Bx2djhUaD5LyYcCM0yxlgB29KJuVa2ZTxnONNYtLMsEAt1DKYzWaCZcKhjQB3sUEpW0HK8c0HUSvVmqGzMbTbarMiSJB6RN4dUDjuBO67oAtAkeuwDDujskfcoW7GpAyGweIse8XStmDx4Mc6ILnGeieiXuJgFkggFmWZAykGZBXbcLjui7O0O0cDBaYNMAkZd4511ouRwVsTKYI9h3SoNboI69/epFmhhNoENDqg1Y5xbkY7ovBczyTqBrO/cpKeEx8AGqPJZmd0NehngZLGed1EQWxBBVSyVtDQoUeHzZG54zwM0aZovHVMqRCTwiVXfs9h0BHYYHdorKVbew1ZzRzUmA6wfkOcgc2+d4aZOUmDPUpTaKuKepONks4n/1/JT0sGxpkCTxNz70jr0do5SGuYDLgHS3TI4A5clpcWnfGXfKYbHwlamaoquzNNQupmZOUk2Ntd9rXAAEXnEyFCK2GaEIVS4IQhACFxUrNbGYgSYE2kwT9wJ9i48dpw52dsNzZjIhuXypO6N6AmQo6eIa7yXAwSLEG41HavKmKY0FznNDRJJJAAAEm/ZdAQ43CzDhqFZp6DsXFLFMcJa5pEkWINwYI77LlmOplxYHDM0wR12/qb3hAToUTMWwzDmnKQDBFiYIB7x3rrnm8Rad40GqA7QoziG26QuYF9TEx2wveebE5hHGRHBAdoXDa7SSARIMETeYmO66BWbEyI7R1/ke5AdoUNHFseJa9rhbQg6gOHeCCuvGG+kNJ1GnFASIULMYwzDmmNbi2v5HuRTxlN0ZXtMyRBBkAwffZATIVc7QpgxnbItE33nT/i7uXb8SwAkuaABJMiwGp7EBKhReNsv0m9Hyri2mveF0K7YnMItv46d6A7Qq3wnSyZ+cblMwZEEAkSOqxupjXbfpC2txb+5HegO0KGjjabvJe10cCDxH8ru4qZACEIQAhCEAIQhACEIQAhCEAIQhAUtqbIp4gBtQEgGYm3tG9Um8ksOA8Q6Htew3Fg8uLot+8dZTpCATt5K0BUNQA5yKl5GtSczhazrkAjcY0UB5EYXc0gQ6wIy9IOBOWInpH+wn6JQCelyVoNqc4Ac4cXA9GxJe4xa13u9x1uvavJei4kuLzLzU1EZnTO7rsdRlbBsE3QgENfYWFpXqPDC8tEuLGl2Vp6IsBcBzjHCRECJWcmsPkLWEta5rW9Et0Dg4QYvJ4zr1q1tbY7MQGB7ntyOLhlIE5mPpkGQbQ8pSOQOGmSahMuIJcCQXWsS226OwcEBbp8ncNSc1wJZBMDMAC94LJ9Y5j2k9QiBnI+jkLS95zAzBAs4kzERMQJ6rQuaXITDNgg1Ja4OBJa4yHh48pp3j3nfdc4bkRSpva5jndEVDLjLnOextNskADK0AkDcTaEBdZyfw9OSCWDLHlABrRSFIQT5IDW8YmTqosJsLCMLC1wkmplOZpzOe2HkW1AadIgZtxKq4fkHQDaedz3ljC0iWhhJDszsmXi4kcLRvnuryEw7m5S6rpFnNB1edQ2w6Z6I6OlkBdw/Jmg17XtHSZMeTEwWi0RIBgcNNLKJnI7DgEAOBIALpGYwSbmOuOERwCYbK2WzDsLGFxbmLukZjNcgW0/NXJQCb4q0Jael0ZAkgwJabSDHk6i9yivyVovyzmGRuVpaWtIu4yCG2PScPfqAU5QgEzuStEuLpfcERmsJMmLdo7Ce1R0uSdMGoAS1j2hrQ2JaMwc7URBLWjLEQOsp6hAJnclKBnyxPAi0gtIFtIjsygiDde1eTbOaLGE6gjNBEhnNiQBcQJ4zvThCAUnkzRzNPS6LWtABAAa0AREaGBbq7VxV5J4dxcYILyXOIIBcXHMZteTPf2JyhAJXcksOcsgkNAEHLBAEX6Pv6zxMuWtgAar1EoAQhCAEIQgBCEIAQhCAEIQgBCEIAXhK4xFcMa57phoJMAkwNbC5VeljG1abXsnKZibaEg/cqzlhVwg2rgxWo1KWbLnaWzYxPUdUqZyceIAxDsoql8S5oy52PbTAa4ADouFhHSNk0cYE8Fn8PyyY6PkqoDvJJbAygU+k8ugNEv37rrnVdvRFrFr4s1A+W4lzaZcXFrS8El1R7zLg/g7LbgOAXexdhVaNSX4h1RpzOdNszzlDTlk6DPPGW+iqbeVwygmhUkwIBabw0xMjTO2eF+Cd4XECoxrwCA4AgGxEiYI4o67WwsVOV/K+js7DeMVw9zMzWRTDXOl0xZzmiLcVax9Ntek3K9rTLHtJgxEEdGYJ6jIWB8PP+ju+mpfzJ3hPNs9Vv3BaRqYlexjUngL7diV8pBxri4nypIIsRZodGvSvNyRdoABV5OF5h+JLm5XNglxMOe10TnvZsSZJm5iyXY3Fc2wvyl0QIESZIbv7Ut+M7LfJ1JM2gTaBx6yBxIhXxGarN7Gh+L1Yg5sa4kucdXZQ0lpDcpeRYBwk36XUFe2Yw4ajUNSqajWCWiZIp02CQATqSHnXQtE2SDZ+NFVmfKW9TonRrhp1OHvRtLzFX6Op/A5MZHP8AA45HcuMPtLDmvRD2Na8sIq5WukBriYa5wjpDfxXmP2C19Z9VlZtNztYiSIY0gw4ZhDTY+l1L5H4Hx/gH/Tv/AIKa3ML0IcKpRTuYVOMcJONh63k4SIfis/RY3pFxJy1KVR09PQ82RA9MzIACjqcnarmFrscSTE3dlje3KXxpv136rL47aopOgsJs2IuSXFwgDqy+9WcLiG1GBzRYkx7HFs9hifareljpiKvjZJXw/wCTcbGpmlTy1Koecxgl0wzRjZ6mgT1ymLKgOhB7Lr55C1XJPzTvX/ALOrw6pxxXNaPFOpLDYdoQhch2guDWb6Q7wu1ksePlX+sfvQGodWbHlDvCz2H5POpta1mLcGtbAA6PS5tzJhpAs459JJNyYBC59VoiSBOkkBec+yYzNnWJExbd7R3hAPNmYCpTqZn4nO3pdEkkAHLlAlx0iJMk9pJLjn2+kO8LF88z0m9404+8d6951ukt37xu17kBs+fb6Q7woMdtFlOm58g5RMAiSskyuwmA5pvFiDe8jtse5QbVHyFT1fxCA023tkDE5RzuTKHgx84PAa4WItE944KozYmIi+NcXX6V/wB64bmA3zF79QAURCFTGdvpfJ5U2FiQAG4xxJIzEuPRgzmaJhxjo5T0TMmTdWG7HrhrB40SeczPcXOs3m8rWtGaDDrwbHfmOsCExD0vk6bydq2c7GOLgXXl0NByZQ1peRYtNzJ6S7wmwqrKjXeNHIH5iyXZbuJcCS6Xam5O+8wAokJiHpfJp2vB0IK6SnYer+wfimysnc5qkMEsIv2//la1i7oOsJJ06jKg2KT4rSngdTJIzGCTvMR+Q0VrbNMOw9RpzQ5pb0Wue4ZrSGs6W/doqPJ7CmnhWNcXl0vLi/OHEl7pdlqEuE634zvVKvsZRalrF5+bfzcc5ldknTPByz1TCSuO0c8RSLLgOkZvLEPI3HLmJF7lsb0/QvPTsXM9h2bSEZnUj0bzF3SRfLpa5jfbROsDznNt52M95iOJiYtMRMWmYU6EbuD534ef9Hd9NS/mTvC+bZ6rfuCSeHn/AEd301L+ZO8J5tnqt+4Lppew5OJ2Ke0jis3yGQtgWdYzLpM/Ujdcqq5uOJN2AQBaIMSS7iJ6IHC6doWtzmxeBdgvGs/yuTJG7WYB9xkcIF7qztHzFX6Op/A5WFX2j5ir9HU/gcgvdnzrwPf5B/07/wCCkthjudy/JZc0/O0iDb2nKOwlY/wPf5B/07/4KS3C96j00cVfqy+RQ7x3/tjU2IPYL9/Z1rtgxYNywjMddctsp9smeAFk0Qr4fLM8XhHq1PJTzTvX/ALKrVclPNO9f8AsOK6Z0cJ1UO0IQvLPZBZPH+df6x+9axYraWPaK1QZatnu0o1SNdxDIPsQFDHbCpVn535pgCziNJg9tyoXcnqDWiQ7KwPi82cDm3Sd59vCALnwi30av2Fb+hB2g30av2Fb+hSQIqVLBObY1GuqAmwIfcEO0bHz3C1rGNFZwOwcPUYXtc54cbEHKQGyAAdTE6nVXc9CCOZfB1/w1Xq/7f7re4cFLTxlNohrKgHAUKwHcGIDjBbDpUnZmZgbjUEQd2nG/H2WUu1fMVPV/EI+EW+jV+wrf0KrtXaLeYqdGr5P7GtxH7iglamgK8VQ7UZ6NX7Cv/Qj4UZ6NX7Cv/QsT2LopYzEYvnXCkwZGnUgDMOaJygl15eQJAEQNbhcHE465FNhsMosLy6ZOew0v1C1zlYfCjPRq/YV/wChHwoz0av2Ff8AoUlcu5Lg3PLPlAA6SDGhAJAOpiRBid6mVT4UZ6NX7Cv/AEI+FGejV+wr/wBCgtdD7Ymr+wfimyScnMSHl8B4jL5THs46Z2ifYna0joedX6jBQ1zYLrEUA9paS4A+i5zDa/lMII70vrbFp+lW/wDIxH/0VavsZitSd2hvHXw61nqHJms2P8W86l1iA8xTbch8xDCLGbiDYy1+B2elW/8AIxH/ANFxV2bSaJc+q0cTia4++p1LgTsXF7eTNQNDRiqgA636ANEDp2mHSf37QQCneFpltNrXOLy1oBcdXECJPaqWHwNGoJZUqPExLcTXcJ4SKil+B2elW/8AIxH/ANEbvqDD+Hk//wAd301L+ZO8Ifk2eq37gs34cdntZskuBqE89S8qrVePnfNe8j3J1hdmMyM6VXyW/wDXrcB++uml7Tk4jYs42gXsLQ4sJIuNYDgSLEagR7UsGxK1h4y+BO4zeIvm3RbrmZFlcq4Cm0S59UDia9YDvzquw4YtDufflIBBOJqix7anUe5aHOn2Luz8KabMrnl54nXQA6k7w4/8kbRPyFX6Op/A5QUMHSeJZUqOGktxFYieEiouNo7MbzNXpVvN1P8ArVvQd++hG5hPA+f8A/6d/wDBSW5lYHwSYUOwLyS8fLP8mpUYPIp7muAW1+D2+lV+2rf1r3aN8COOvbmS+SHHbPc92ZlU05DQYk2aXEx0gATm1g6BWsLTLWgOdmMkk6auJiCTYSBruVV7KIcWmq8ERINeqImY1f8AunuUlPBscJD6hB0Ir1SO/OrrX/pk3ln9FuVquSfmnev+AWM+D2+lV+2rf1rX8jqIbReAXHp/Oc558lu95JWHE35Z08JbmISYjHEPcDUIufnkbz1o8Zf6TvrH80u2tsltWoXFzgQSBBj5xNxv9qo0uTpBBNQ2nQXkvDhr2X4m6+LdvyPdN9yWr56bjmzDNYzmEQNCluPHyr/WP3q/yQpBtFzRud+AJKo4/wA6/wBY/eva4bpIzlqV4RCEqxGDxReSys0MzSGltw3hMf2BC6Co1hEJK3ZeJLagfWEuLC2J6OVzZGl5Ajd7yu/EcXDvlhJ8mdG+TwaC7Rwm2s9QAbwqm1R8hU9X8QrTAYE3MCTpJ3mFW2r5ip6v4hCVqNSEQvSvFge0cVarWiXENHE2Cj8dp9Hpt6Zht/KI1A60Y3BtqsLH+SYndoQfwUGG2SGc2Gudlp5sotHS1mRJOt7eUUKu5ehEIQhYZ7D1f2D8U2SnYmr+wfimy0joeZxHUZQ29Vc3DVXM8oMJHSyHtDgLEaqrsHEZ8JSfObNmMy5w8p1g5/SIGl72VvbdbLQeeIiZIAzGA4uBBa0TJMiIVXYbYwrBfV9yZmXuOYGTLTMgkkkQVWr7GYrUuKDG4FlVmR4JbINiWmR1tIPEe1ToXnFypszZbKDMjJi13GSYAAvwAAAHUraEID534ef9Hd9NS/mTvC+bZ6rfuCSeHn/R3fTUv5k7wnm2eq37guql7Dk4nY9r0A8QZsQRBIIIuCCNFRHJ3DzOQ6EeU6IIym0xpHcmSFoct2iHDYRlOcgjMZNyb+1c7R8xV+jqfwOVhV9o+Yq/R1P4HINz514Hv8g/6d/8FJbhYfwPf5B/07/4KS3C9+j00cdfqS+SpjNl06s5gZc3KSCRa8W01M+wcFYo0Q0QNL75MkkkknUkkldoWtkY3egLVclPNO9f8AsqtVyU8071/wAAubiumdXCdVA/ku0knO65J0G9efFVvpu7gniF4fpaX4ntXZT2bs0UWkAkyZv2RuWV2liagrVAKJIzug52Cb6wTK2yyeP86/1j963jFRVkQxZ41V/YO+vT/NHjVX9g769P81bUQxTJIztka9IW9/WO9WIIfGqv7B316f5o8aq/sHfXp/mpziWa5m7zqNG+V3b14zFMIBDmkHS4vMR9470BD41V/YO+vT/NVtqYqpzFT5Fw6Pp0+I60za4ESDI6rhVtq+Yqer+IUErUsnGVf9u77Sn+a88cq/7d32lP81eK8WJ7FvJS8cq/7d32lP8ANHjlX/bu+0p/mpcRj6dMgPe1pOgJAJ644deiDtClMc4yZiMzZm9onWxt1IP3IvHKv+3d9pT/ADR45V/27vtKf5q2x4IBBBBuCLgjiCukFvJe5N1Huzl1Ms8kCXNdOvolO0r2Jo/tH4potY6Hm1/ewUVfQKVcVGSq1E3FpGSKyTY/A4t1bNTqtbTiAO3LfLlIJBBMzcHL0ZzJ/wCL9aPF+tcapTW30WuhBhcFjRUBqV2OYDdobEtkTPRkmJ3i8JypvF+tHi/WjpTe30Lo+a+Hn/R3fTUv5k7wvm2eq37grfL/AJFHaWDOGFUUpex+Ytz+TNokceKvUeTha0DPoAPJ4COK3hCSjZnPWi5WsZ7adCs4NFJ+S5zXiRug5Tf896pHCY39qywEb8zoGaRkFtYHGFsfi+fT936o+L59P3fqr2Zgqc+xltkUsSJNdwII6LbFwM/OcAATG8a9UXtbR8xV+jqfwOT/AOL59P3fqo8VyZL6b284Bma5s5dMwInXrTCxy5t6Hx/wPf5B/wBO/wDgpLY42m5zCGHK6WkGY0c0kTBiQCNDqrfI3wVuwOHNE4gVJqF882W6taIjMfR96e/FE/tB9X9V69OtTUEmzlq0KjqOSW5iHYPFEgmqLRpYG7TcZdIBEdZM3gS4bDYkPBfUBbN2207covrw3LZfFE/tB9X9UfFE/tB9X9VbnUvy+ynIq/j9GeWq5Kead6/4BVviif2g+r+qbbI2bzLC3NmkzpG4D8FlXrQlCyZtw1CpCpeSLyEIXAemCyeP86/1j961iUYjYJc9zs8SSdOPtQCJLBydo8DpGvZ1W0A7BaFrPi4fTH1f1R8XD6Y+r+qkgyLOTdJrgWyAGlpbrM0zSBndDSfaZXTOTtAaAzETN8sER2QSOPXN1rPi4fTH1f1R8XD6Y+r+qEiHCYVtNgY2YHEybkkyTrqotq+Yqer+IWj+Lh9MfV/VQ4vkqX03M5wDMInL+qgIgK8TQ7EPp+79UfAh9P3fqssLPT59PuZzGbFpVage8EwIyzDSYIzGLkwSOwrlnJ+gCDlJIJMlziZJlxudSYJ4wOC0vwIfT936o+BD6fu/VTZkc6l/UJ8PQDGhrfJaIFybdpUiafAh9P3fqj4EPp+79VGFk8+n3PdiaP7R+KaKrgcFzc3mY3QrS0WhwVZKU20CEIUmYIQhACEIQAhCEAIQhACEIQAhCEAIQhACEIQAhCEAIQhACEIQAhCEAIQhACEIQAhCEAIQhACEIQ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44724"/>
            <a:ext cx="4861448" cy="523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723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El modelo estándar se basa en </a:t>
            </a:r>
            <a:r>
              <a:rPr lang="es-ES" dirty="0" smtClean="0">
                <a:solidFill>
                  <a:schemeClr val="tx2"/>
                </a:solidFill>
              </a:rPr>
              <a:t>relaciones de simetría </a:t>
            </a:r>
            <a:r>
              <a:rPr lang="es-ES" dirty="0" smtClean="0"/>
              <a:t>muy fuertes, principalmente relativas al </a:t>
            </a:r>
            <a:r>
              <a:rPr lang="es-ES" dirty="0" smtClean="0">
                <a:solidFill>
                  <a:schemeClr val="tx2"/>
                </a:solidFill>
              </a:rPr>
              <a:t>fotón</a:t>
            </a:r>
            <a:r>
              <a:rPr lang="es-ES" dirty="0">
                <a:solidFill>
                  <a:schemeClr val="tx2"/>
                </a:solidFill>
              </a:rPr>
              <a:t>, Z</a:t>
            </a:r>
            <a:r>
              <a:rPr lang="es-ES" baseline="30000" dirty="0">
                <a:solidFill>
                  <a:schemeClr val="tx2"/>
                </a:solidFill>
              </a:rPr>
              <a:t>0</a:t>
            </a:r>
            <a:r>
              <a:rPr lang="es-ES" dirty="0">
                <a:solidFill>
                  <a:schemeClr val="tx2"/>
                </a:solidFill>
              </a:rPr>
              <a:t> y W</a:t>
            </a:r>
            <a:r>
              <a:rPr lang="es-ES" baseline="30000" dirty="0" smtClean="0">
                <a:solidFill>
                  <a:schemeClr val="tx2"/>
                </a:solidFill>
              </a:rPr>
              <a:t>±</a:t>
            </a:r>
            <a:r>
              <a:rPr lang="es-ES" dirty="0" smtClean="0"/>
              <a:t>, que les obliga a ser partículas </a:t>
            </a:r>
            <a:r>
              <a:rPr lang="es-ES" dirty="0" smtClean="0">
                <a:solidFill>
                  <a:schemeClr val="tx2"/>
                </a:solidFill>
              </a:rPr>
              <a:t>sin masa</a:t>
            </a:r>
            <a:r>
              <a:rPr lang="es-ES" dirty="0" smtClean="0"/>
              <a:t>. </a:t>
            </a:r>
            <a:r>
              <a:rPr lang="es-ES" dirty="0"/>
              <a:t>¡</a:t>
            </a:r>
            <a:r>
              <a:rPr lang="es-ES" dirty="0" smtClean="0"/>
              <a:t>Pero no lo son!</a:t>
            </a:r>
          </a:p>
          <a:p>
            <a:pPr eaLnBrk="1" hangingPunct="1"/>
            <a:r>
              <a:rPr lang="es-ES" dirty="0" smtClean="0"/>
              <a:t>¿Y si la masa fuera una interacción con el campo de </a:t>
            </a:r>
            <a:r>
              <a:rPr lang="es-ES" dirty="0" err="1" smtClean="0"/>
              <a:t>Higgs</a:t>
            </a:r>
            <a:r>
              <a:rPr lang="es-ES" dirty="0" smtClean="0"/>
              <a:t>?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12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6</a:t>
            </a:r>
            <a:r>
              <a:rPr lang="es-ES" dirty="0" smtClean="0"/>
              <a:t>. El modelo estándar de las partículas elementales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8269" r="37357" b="16730"/>
          <a:stretch/>
        </p:blipFill>
        <p:spPr bwMode="auto">
          <a:xfrm>
            <a:off x="2231740" y="2739266"/>
            <a:ext cx="4752528" cy="342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9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>
                <a:solidFill>
                  <a:schemeClr val="tx2"/>
                </a:solidFill>
              </a:rPr>
              <a:t>¿Qué es una partícula?</a:t>
            </a:r>
            <a:r>
              <a:rPr lang="es-ES" dirty="0" smtClean="0"/>
              <a:t> Una perturbación de un campo cuántico</a:t>
            </a:r>
          </a:p>
          <a:p>
            <a:pPr eaLnBrk="1" hangingPunct="1"/>
            <a:endParaRPr lang="es-ES" dirty="0"/>
          </a:p>
          <a:p>
            <a:pPr eaLnBrk="1" hangingPunct="1"/>
            <a:endParaRPr lang="es-ES" dirty="0" smtClean="0"/>
          </a:p>
          <a:p>
            <a:pPr eaLnBrk="1" hangingPunct="1"/>
            <a:endParaRPr lang="es-ES" dirty="0"/>
          </a:p>
          <a:p>
            <a:pPr eaLnBrk="1" hangingPunct="1"/>
            <a:endParaRPr lang="es-ES" dirty="0" smtClean="0"/>
          </a:p>
          <a:p>
            <a:pPr eaLnBrk="1" hangingPunct="1"/>
            <a:endParaRPr lang="es-ES" dirty="0"/>
          </a:p>
          <a:p>
            <a:pPr eaLnBrk="1" hangingPunct="1"/>
            <a:endParaRPr lang="es-ES" dirty="0" smtClean="0"/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Cada tipo de partícula tiene asociado un campo cuántico, pero el campo cuántico NO ES NINGUNA PARTÍCULA</a:t>
            </a:r>
          </a:p>
          <a:p>
            <a:pPr eaLnBrk="1" hangingPunct="1"/>
            <a:r>
              <a:rPr lang="es-ES" dirty="0" smtClean="0"/>
              <a:t>Las </a:t>
            </a:r>
            <a:r>
              <a:rPr lang="es-ES" dirty="0" smtClean="0">
                <a:solidFill>
                  <a:schemeClr val="tx2"/>
                </a:solidFill>
              </a:rPr>
              <a:t>perturbaciones</a:t>
            </a:r>
            <a:r>
              <a:rPr lang="es-ES" dirty="0" smtClean="0"/>
              <a:t> de los campo cuánticos se manifiestan como </a:t>
            </a:r>
            <a:r>
              <a:rPr lang="es-ES" dirty="0" smtClean="0">
                <a:solidFill>
                  <a:schemeClr val="tx2"/>
                </a:solidFill>
              </a:rPr>
              <a:t>partículas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13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7</a:t>
            </a:r>
            <a:r>
              <a:rPr lang="es-ES" dirty="0" smtClean="0"/>
              <a:t>. El </a:t>
            </a:r>
            <a:r>
              <a:rPr lang="es-ES" dirty="0" err="1" smtClean="0"/>
              <a:t>Higgs</a:t>
            </a:r>
            <a:r>
              <a:rPr lang="es-ES" dirty="0" smtClean="0"/>
              <a:t>: ¿cómo nos da masa?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686804"/>
            <a:ext cx="4320480" cy="283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592796"/>
            <a:ext cx="3862666" cy="3025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1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En ausencia de electrones no hay campo cuántico electrónico</a:t>
            </a:r>
          </a:p>
          <a:p>
            <a:pPr eaLnBrk="1" hangingPunct="1"/>
            <a:endParaRPr lang="es-ES" dirty="0"/>
          </a:p>
          <a:p>
            <a:pPr eaLnBrk="1" hangingPunct="1"/>
            <a:endParaRPr lang="es-ES" dirty="0" smtClean="0"/>
          </a:p>
          <a:p>
            <a:pPr eaLnBrk="1" hangingPunct="1"/>
            <a:endParaRPr lang="es-ES" dirty="0"/>
          </a:p>
          <a:p>
            <a:pPr eaLnBrk="1" hangingPunct="1"/>
            <a:endParaRPr lang="es-ES" dirty="0" smtClean="0"/>
          </a:p>
          <a:p>
            <a:pPr eaLnBrk="1" hangingPunct="1"/>
            <a:endParaRPr lang="es-ES" dirty="0"/>
          </a:p>
          <a:p>
            <a:pPr eaLnBrk="1" hangingPunct="1"/>
            <a:r>
              <a:rPr lang="es-ES" dirty="0" smtClean="0"/>
              <a:t>En ausencia de </a:t>
            </a:r>
            <a:r>
              <a:rPr lang="es-ES" dirty="0" err="1" smtClean="0"/>
              <a:t>Higgs</a:t>
            </a:r>
            <a:endParaRPr lang="es-ES" dirty="0"/>
          </a:p>
          <a:p>
            <a:pPr marL="0" indent="0" eaLnBrk="1" hangingPunct="1">
              <a:buNone/>
            </a:pPr>
            <a:r>
              <a:rPr lang="es-ES" dirty="0" smtClean="0"/>
              <a:t>todavía existe un campo no nulo,</a:t>
            </a:r>
          </a:p>
          <a:p>
            <a:pPr marL="0" indent="0" eaLnBrk="1" hangingPunct="1">
              <a:buNone/>
            </a:pPr>
            <a:r>
              <a:rPr lang="es-ES" dirty="0"/>
              <a:t>e</a:t>
            </a:r>
            <a:r>
              <a:rPr lang="es-ES" dirty="0" smtClean="0"/>
              <a:t>stático: </a:t>
            </a:r>
            <a:r>
              <a:rPr lang="es-ES" dirty="0" smtClean="0">
                <a:solidFill>
                  <a:schemeClr val="tx2"/>
                </a:solidFill>
              </a:rPr>
              <a:t>CAMPO DE HIGGS</a:t>
            </a:r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¿Por qué?</a:t>
            </a:r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El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>
                <a:solidFill>
                  <a:schemeClr val="tx2"/>
                </a:solidFill>
              </a:rPr>
              <a:t> es auto-</a:t>
            </a:r>
            <a:r>
              <a:rPr lang="es-ES" dirty="0" err="1" smtClean="0">
                <a:solidFill>
                  <a:schemeClr val="tx2"/>
                </a:solidFill>
              </a:rPr>
              <a:t>interaccionante</a:t>
            </a:r>
            <a:endParaRPr lang="es-ES" dirty="0" smtClean="0">
              <a:solidFill>
                <a:schemeClr val="tx2"/>
              </a:solidFill>
            </a:endParaRP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14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7</a:t>
            </a:r>
            <a:r>
              <a:rPr lang="es-ES" dirty="0" smtClean="0"/>
              <a:t>. El </a:t>
            </a:r>
            <a:r>
              <a:rPr lang="es-ES" dirty="0" err="1" smtClean="0"/>
              <a:t>Higgs</a:t>
            </a:r>
            <a:r>
              <a:rPr lang="es-ES" dirty="0" smtClean="0"/>
              <a:t>: ¿cómo nos da masa?</a:t>
            </a:r>
          </a:p>
        </p:txBody>
      </p:sp>
      <p:sp>
        <p:nvSpPr>
          <p:cNvPr id="2" name="1 Rectángulo"/>
          <p:cNvSpPr/>
          <p:nvPr/>
        </p:nvSpPr>
        <p:spPr>
          <a:xfrm>
            <a:off x="899592" y="1664804"/>
            <a:ext cx="3060340" cy="18362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0988"/>
            <a:ext cx="3852428" cy="288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4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Las partículas de </a:t>
            </a:r>
            <a:r>
              <a:rPr lang="es-ES" dirty="0" err="1" smtClean="0"/>
              <a:t>Higgs</a:t>
            </a:r>
            <a:r>
              <a:rPr lang="es-ES" dirty="0" smtClean="0"/>
              <a:t> son las </a:t>
            </a:r>
            <a:r>
              <a:rPr lang="es-ES" dirty="0" smtClean="0">
                <a:solidFill>
                  <a:schemeClr val="tx2"/>
                </a:solidFill>
              </a:rPr>
              <a:t>perturbaciones</a:t>
            </a:r>
            <a:r>
              <a:rPr lang="es-ES" dirty="0" smtClean="0"/>
              <a:t> de ese campo que lo impregna todo</a:t>
            </a:r>
          </a:p>
          <a:p>
            <a:pPr eaLnBrk="1" hangingPunct="1"/>
            <a:r>
              <a:rPr lang="es-ES" dirty="0" smtClean="0">
                <a:solidFill>
                  <a:schemeClr val="tx2"/>
                </a:solidFill>
              </a:rPr>
              <a:t>El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>
                <a:solidFill>
                  <a:schemeClr val="tx2"/>
                </a:solidFill>
              </a:rPr>
              <a:t> interacciona con todas la partículas (menos fotón y </a:t>
            </a:r>
            <a:r>
              <a:rPr lang="es-ES" dirty="0" err="1" smtClean="0">
                <a:solidFill>
                  <a:schemeClr val="tx2"/>
                </a:solidFill>
              </a:rPr>
              <a:t>gluón</a:t>
            </a:r>
            <a:r>
              <a:rPr lang="es-ES" dirty="0" smtClean="0">
                <a:solidFill>
                  <a:schemeClr val="tx2"/>
                </a:solidFill>
              </a:rPr>
              <a:t>)</a:t>
            </a:r>
          </a:p>
          <a:p>
            <a:pPr eaLnBrk="1" hangingPunct="1"/>
            <a:r>
              <a:rPr lang="es-ES" dirty="0" smtClean="0">
                <a:solidFill>
                  <a:schemeClr val="tx2"/>
                </a:solidFill>
              </a:rPr>
              <a:t>EL CAMPO DE </a:t>
            </a:r>
            <a:r>
              <a:rPr lang="es-ES" dirty="0">
                <a:solidFill>
                  <a:schemeClr val="tx2"/>
                </a:solidFill>
              </a:rPr>
              <a:t>HIGGS TAMBIÉN INTERACCIONA </a:t>
            </a:r>
            <a:r>
              <a:rPr lang="es-ES" dirty="0" smtClean="0">
                <a:solidFill>
                  <a:schemeClr val="tx2"/>
                </a:solidFill>
              </a:rPr>
              <a:t>CON TODO (menos fotón y </a:t>
            </a:r>
            <a:r>
              <a:rPr lang="es-ES" dirty="0" err="1" smtClean="0">
                <a:solidFill>
                  <a:schemeClr val="tx2"/>
                </a:solidFill>
              </a:rPr>
              <a:t>gluón</a:t>
            </a:r>
            <a:r>
              <a:rPr lang="es-ES" dirty="0" smtClean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15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7</a:t>
            </a:r>
            <a:r>
              <a:rPr lang="es-ES" dirty="0" smtClean="0"/>
              <a:t>. El </a:t>
            </a:r>
            <a:r>
              <a:rPr lang="es-ES" dirty="0" err="1" smtClean="0"/>
              <a:t>Higgs</a:t>
            </a:r>
            <a:r>
              <a:rPr lang="es-ES" dirty="0" smtClean="0"/>
              <a:t>: ¿cómo nos da masa?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79411"/>
            <a:ext cx="3961877" cy="260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402" y="3501008"/>
            <a:ext cx="3542062" cy="277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32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¿Qué tienen estos peces a su alrededor?</a:t>
            </a:r>
          </a:p>
          <a:p>
            <a:pPr lvl="1" eaLnBrk="1" hangingPunct="1"/>
            <a:r>
              <a:rPr lang="es-ES" dirty="0" smtClean="0"/>
              <a:t>Para nosotros: agua</a:t>
            </a:r>
          </a:p>
          <a:p>
            <a:pPr lvl="1" eaLnBrk="1" hangingPunct="1"/>
            <a:r>
              <a:rPr lang="es-ES" dirty="0" smtClean="0"/>
              <a:t>Para ellos: </a:t>
            </a:r>
            <a:r>
              <a:rPr lang="es-ES" dirty="0" smtClean="0">
                <a:solidFill>
                  <a:schemeClr val="tx2"/>
                </a:solidFill>
              </a:rPr>
              <a:t>nada</a:t>
            </a:r>
          </a:p>
          <a:p>
            <a:pPr eaLnBrk="1" hangingPunct="1"/>
            <a:r>
              <a:rPr lang="es-ES" dirty="0" smtClean="0"/>
              <a:t>Esa </a:t>
            </a:r>
            <a:r>
              <a:rPr lang="es-ES" dirty="0" smtClean="0">
                <a:solidFill>
                  <a:schemeClr val="tx2"/>
                </a:solidFill>
              </a:rPr>
              <a:t>nada</a:t>
            </a:r>
            <a:r>
              <a:rPr lang="es-ES" dirty="0" smtClean="0"/>
              <a:t> es el </a:t>
            </a:r>
            <a:r>
              <a:rPr lang="es-ES" dirty="0" smtClean="0">
                <a:solidFill>
                  <a:schemeClr val="tx2"/>
                </a:solidFill>
              </a:rPr>
              <a:t>campo de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/>
              <a:t>,</a:t>
            </a:r>
          </a:p>
          <a:p>
            <a:pPr marL="0" indent="0" eaLnBrk="1" hangingPunct="1">
              <a:buNone/>
            </a:pPr>
            <a:r>
              <a:rPr lang="es-ES" dirty="0" smtClean="0"/>
              <a:t>que no notamos, es nuestro medio natural</a:t>
            </a:r>
          </a:p>
          <a:p>
            <a:pPr eaLnBrk="1" hangingPunct="1"/>
            <a:r>
              <a:rPr lang="es-ES" dirty="0" smtClean="0"/>
              <a:t>Unos peces </a:t>
            </a:r>
            <a:r>
              <a:rPr lang="es-ES" dirty="0" smtClean="0">
                <a:solidFill>
                  <a:schemeClr val="tx2"/>
                </a:solidFill>
              </a:rPr>
              <a:t>rozan</a:t>
            </a:r>
            <a:r>
              <a:rPr lang="es-ES" dirty="0" smtClean="0"/>
              <a:t> más que otros con su </a:t>
            </a:r>
            <a:r>
              <a:rPr lang="es-ES" dirty="0" smtClean="0">
                <a:solidFill>
                  <a:schemeClr val="tx2"/>
                </a:solidFill>
              </a:rPr>
              <a:t>nada</a:t>
            </a:r>
            <a:r>
              <a:rPr lang="es-ES" dirty="0" smtClean="0"/>
              <a:t> (y se mueven con más dificultad)</a:t>
            </a:r>
          </a:p>
          <a:p>
            <a:pPr lvl="1" eaLnBrk="1" hangingPunct="1"/>
            <a:r>
              <a:rPr lang="es-ES" dirty="0" smtClean="0">
                <a:solidFill>
                  <a:schemeClr val="tx2"/>
                </a:solidFill>
              </a:rPr>
              <a:t>Cuanto más fuerte es la interacción con el campo de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>
                <a:solidFill>
                  <a:schemeClr val="tx2"/>
                </a:solidFill>
              </a:rPr>
              <a:t> más grande es la masa de una partícula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16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7. El </a:t>
            </a:r>
            <a:r>
              <a:rPr lang="es-ES" dirty="0" err="1"/>
              <a:t>Higgs</a:t>
            </a:r>
            <a:r>
              <a:rPr lang="es-ES" dirty="0"/>
              <a:t>: ¿cómo nos da masa?</a:t>
            </a:r>
            <a:endParaRPr lang="es-ES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08" y="4664714"/>
            <a:ext cx="2464563" cy="164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2121"/>
            <a:ext cx="3042473" cy="1916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3" y="4416438"/>
            <a:ext cx="3028448" cy="187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39552" y="4808256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Rápido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848364" y="5002875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159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 Modelo Estándar </a:t>
            </a:r>
            <a:r>
              <a:rPr lang="es-ES" dirty="0" smtClean="0"/>
              <a:t>predice </a:t>
            </a:r>
            <a:r>
              <a:rPr lang="es-ES" dirty="0"/>
              <a:t>la existencia de los bosones Z</a:t>
            </a:r>
            <a:r>
              <a:rPr lang="es-ES" baseline="30000" dirty="0"/>
              <a:t>0</a:t>
            </a:r>
            <a:r>
              <a:rPr lang="es-ES" dirty="0"/>
              <a:t> y W</a:t>
            </a:r>
            <a:r>
              <a:rPr lang="es-ES" baseline="30000" dirty="0" smtClean="0"/>
              <a:t>±</a:t>
            </a:r>
            <a:r>
              <a:rPr lang="es-ES" dirty="0" smtClean="0"/>
              <a:t>, </a:t>
            </a:r>
            <a:r>
              <a:rPr lang="es-ES" dirty="0"/>
              <a:t>el </a:t>
            </a:r>
            <a:r>
              <a:rPr lang="es-ES" dirty="0" err="1"/>
              <a:t>gluón</a:t>
            </a:r>
            <a:r>
              <a:rPr lang="es-ES" dirty="0"/>
              <a:t>, y los quarks top y </a:t>
            </a:r>
            <a:r>
              <a:rPr lang="es-ES" dirty="0" err="1"/>
              <a:t>charm</a:t>
            </a:r>
            <a:r>
              <a:rPr lang="es-ES" dirty="0"/>
              <a:t> antes de que esas partículas hubiesen sido </a:t>
            </a:r>
            <a:r>
              <a:rPr lang="es-ES" dirty="0" smtClean="0"/>
              <a:t>observadas:</a:t>
            </a:r>
          </a:p>
          <a:p>
            <a:pPr lvl="1"/>
            <a:r>
              <a:rPr lang="es-ES" dirty="0">
                <a:solidFill>
                  <a:schemeClr val="tx2"/>
                </a:solidFill>
              </a:rPr>
              <a:t>Z</a:t>
            </a:r>
            <a:r>
              <a:rPr lang="es-ES" baseline="30000" dirty="0">
                <a:solidFill>
                  <a:schemeClr val="tx2"/>
                </a:solidFill>
              </a:rPr>
              <a:t>0</a:t>
            </a:r>
            <a:r>
              <a:rPr lang="es-ES" dirty="0">
                <a:solidFill>
                  <a:schemeClr val="tx2"/>
                </a:solidFill>
              </a:rPr>
              <a:t> y W</a:t>
            </a:r>
            <a:r>
              <a:rPr lang="es-ES" baseline="30000" dirty="0" smtClean="0">
                <a:solidFill>
                  <a:schemeClr val="tx2"/>
                </a:solidFill>
              </a:rPr>
              <a:t>±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smtClean="0"/>
              <a:t>descubiertos en el CERN en 1983</a:t>
            </a:r>
          </a:p>
          <a:p>
            <a:pPr lvl="1"/>
            <a:r>
              <a:rPr lang="es-ES" dirty="0" smtClean="0"/>
              <a:t>Quark </a:t>
            </a:r>
            <a:r>
              <a:rPr lang="es-ES" dirty="0" smtClean="0">
                <a:solidFill>
                  <a:schemeClr val="tx2"/>
                </a:solidFill>
              </a:rPr>
              <a:t>top</a:t>
            </a:r>
            <a:r>
              <a:rPr lang="es-ES" dirty="0" smtClean="0"/>
              <a:t> encontrado en </a:t>
            </a:r>
            <a:r>
              <a:rPr lang="es-ES" dirty="0" err="1" smtClean="0"/>
              <a:t>Fermilab</a:t>
            </a:r>
            <a:r>
              <a:rPr lang="es-ES" dirty="0" smtClean="0"/>
              <a:t> en 1995</a:t>
            </a:r>
          </a:p>
          <a:p>
            <a:pPr lvl="1"/>
            <a:r>
              <a:rPr lang="es-ES" dirty="0" err="1" smtClean="0">
                <a:solidFill>
                  <a:schemeClr val="tx2"/>
                </a:solidFill>
              </a:rPr>
              <a:t>Gluón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smtClean="0"/>
              <a:t>no se ha observado experimentalmente de forma aislada (y seguramente no se pueda, porque es auto-</a:t>
            </a:r>
            <a:r>
              <a:rPr lang="es-ES" dirty="0" err="1" smtClean="0"/>
              <a:t>interaccionante</a:t>
            </a:r>
            <a:r>
              <a:rPr lang="es-ES" dirty="0" smtClean="0"/>
              <a:t>)</a:t>
            </a:r>
            <a:endParaRPr lang="es-ES" dirty="0"/>
          </a:p>
          <a:p>
            <a:r>
              <a:rPr lang="es-ES" dirty="0" smtClean="0"/>
              <a:t>El CERN puso en marcha el</a:t>
            </a:r>
            <a:r>
              <a:rPr lang="es-ES" dirty="0"/>
              <a:t> </a:t>
            </a:r>
            <a:r>
              <a:rPr lang="es-ES" i="1" dirty="0" err="1"/>
              <a:t>Large</a:t>
            </a:r>
            <a:r>
              <a:rPr lang="es-ES" i="1" dirty="0"/>
              <a:t> Electrón-</a:t>
            </a:r>
            <a:r>
              <a:rPr lang="es-ES" i="1" dirty="0" err="1"/>
              <a:t>Positron</a:t>
            </a:r>
            <a:r>
              <a:rPr lang="es-ES" i="1" dirty="0"/>
              <a:t> </a:t>
            </a:r>
            <a:r>
              <a:rPr lang="es-ES" i="1" dirty="0" err="1"/>
              <a:t>collider</a:t>
            </a:r>
            <a:r>
              <a:rPr lang="es-ES" dirty="0"/>
              <a:t> </a:t>
            </a:r>
            <a:r>
              <a:rPr lang="es-ES" dirty="0" smtClean="0"/>
              <a:t>(LEP) en 1989 para la experimentación con los </a:t>
            </a:r>
            <a:r>
              <a:rPr lang="es-ES" dirty="0"/>
              <a:t>bosones Z</a:t>
            </a:r>
            <a:r>
              <a:rPr lang="es-ES" baseline="30000" dirty="0"/>
              <a:t>0</a:t>
            </a:r>
            <a:r>
              <a:rPr lang="es-ES" dirty="0"/>
              <a:t> y W</a:t>
            </a:r>
            <a:r>
              <a:rPr lang="es-ES" baseline="30000" dirty="0" smtClean="0"/>
              <a:t>±</a:t>
            </a:r>
            <a:endParaRPr lang="es-ES" dirty="0"/>
          </a:p>
          <a:p>
            <a:endParaRPr lang="es-ES" dirty="0"/>
          </a:p>
        </p:txBody>
      </p:sp>
      <p:sp>
        <p:nvSpPr>
          <p:cNvPr id="9220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9218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9219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3DA422-ECEB-4C7F-9F4A-17C36C276E66}" type="slidenum">
              <a:rPr lang="es-ES" sz="1200" smtClean="0">
                <a:solidFill>
                  <a:schemeClr val="tx2"/>
                </a:solidFill>
              </a:rPr>
              <a:pPr eaLnBrk="1" hangingPunct="1"/>
              <a:t>17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8. </a:t>
            </a:r>
            <a:r>
              <a:rPr lang="es-ES" dirty="0" smtClean="0"/>
              <a:t>CERN y </a:t>
            </a:r>
            <a:r>
              <a:rPr lang="es-ES" dirty="0" err="1" smtClean="0"/>
              <a:t>Fermilab</a:t>
            </a:r>
            <a:r>
              <a:rPr lang="es-ES" dirty="0" smtClean="0"/>
              <a:t>: </a:t>
            </a:r>
            <a:r>
              <a:rPr lang="es-ES" dirty="0"/>
              <a:t>buscando W y Z también el quark t</a:t>
            </a:r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789595"/>
              </p:ext>
            </p:extLst>
          </p:nvPr>
        </p:nvGraphicFramePr>
        <p:xfrm>
          <a:off x="455905" y="4865712"/>
          <a:ext cx="8229600" cy="137160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Cantidad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Medida </a:t>
                      </a:r>
                      <a:r>
                        <a:rPr lang="es-ES" dirty="0" smtClean="0">
                          <a:effectLst/>
                        </a:rPr>
                        <a:t>(</a:t>
                      </a:r>
                      <a:r>
                        <a:rPr lang="es-ES" dirty="0" err="1" smtClean="0">
                          <a:effectLst/>
                        </a:rPr>
                        <a:t>GeV</a:t>
                      </a:r>
                      <a:r>
                        <a:rPr lang="es-ES" dirty="0" smtClean="0">
                          <a:effectLst/>
                        </a:rPr>
                        <a:t>)</a:t>
                      </a:r>
                      <a:endParaRPr lang="es-E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Predicción del</a:t>
                      </a:r>
                      <a:br>
                        <a:rPr lang="es-ES" dirty="0">
                          <a:effectLst/>
                        </a:rPr>
                      </a:br>
                      <a:r>
                        <a:rPr lang="es-ES" dirty="0">
                          <a:effectLst/>
                        </a:rPr>
                        <a:t>Modelo Estándar (</a:t>
                      </a:r>
                      <a:r>
                        <a:rPr lang="es-ES" dirty="0" err="1">
                          <a:effectLst/>
                        </a:rPr>
                        <a:t>GeV</a:t>
                      </a:r>
                      <a:r>
                        <a:rPr lang="es-ES" dirty="0">
                          <a:effectLst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Masa del bosón 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80,4120 ± 0,0420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80,3900 ± 0,0180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ES">
                          <a:effectLst/>
                        </a:rPr>
                        <a:t>Masa del bosón Z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91,1876 ± 0,0021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effectLst/>
                        </a:rPr>
                        <a:t>91,1874 ± 0,0021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941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2484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LHC: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Hadron</a:t>
            </a:r>
            <a:r>
              <a:rPr lang="es-ES" dirty="0" smtClean="0"/>
              <a:t> </a:t>
            </a:r>
            <a:r>
              <a:rPr lang="es-ES" dirty="0" err="1" smtClean="0"/>
              <a:t>Collider</a:t>
            </a:r>
            <a:r>
              <a:rPr lang="es-ES" dirty="0" smtClean="0"/>
              <a:t> (Gran </a:t>
            </a:r>
            <a:r>
              <a:rPr lang="es-ES" dirty="0" err="1" smtClean="0"/>
              <a:t>Colisionador</a:t>
            </a:r>
            <a:r>
              <a:rPr lang="es-ES" dirty="0" smtClean="0"/>
              <a:t> de </a:t>
            </a:r>
            <a:r>
              <a:rPr lang="es-ES" dirty="0" smtClean="0"/>
              <a:t>Hadrones). </a:t>
            </a:r>
            <a:r>
              <a:rPr lang="es-ES" dirty="0" smtClean="0"/>
              <a:t>Protón/anti-protón o núcleos de plomo</a:t>
            </a:r>
          </a:p>
          <a:p>
            <a:pPr lvl="1" eaLnBrk="1" hangingPunct="1"/>
            <a:r>
              <a:rPr lang="es-ES" dirty="0" smtClean="0"/>
              <a:t>Localización: CERN, cerca de Ginebra en la frontera franco-suiza</a:t>
            </a:r>
          </a:p>
          <a:p>
            <a:pPr lvl="1" eaLnBrk="1" hangingPunct="1"/>
            <a:r>
              <a:rPr lang="es-ES" dirty="0" smtClean="0"/>
              <a:t>Instalaciones: túnel de 27 km de circunferencia (utilizando la antigua infraestructura del LEP)</a:t>
            </a:r>
          </a:p>
          <a:p>
            <a:pPr lvl="1" eaLnBrk="1" hangingPunct="1"/>
            <a:r>
              <a:rPr lang="es-ES" dirty="0"/>
              <a:t>Puesta en marcha: 2009 (después de reparar problemas en 2008)</a:t>
            </a:r>
          </a:p>
          <a:p>
            <a:pPr lvl="1" eaLnBrk="1" hangingPunct="1"/>
            <a:r>
              <a:rPr lang="es-ES" dirty="0" smtClean="0"/>
              <a:t>Objetivo</a:t>
            </a:r>
            <a:r>
              <a:rPr lang="es-ES" dirty="0"/>
              <a:t>: Encontrar la partícula de </a:t>
            </a:r>
            <a:r>
              <a:rPr lang="es-ES" dirty="0" err="1"/>
              <a:t>Higgs</a:t>
            </a:r>
            <a:r>
              <a:rPr lang="es-ES" dirty="0"/>
              <a:t> (entre otros)</a:t>
            </a:r>
          </a:p>
          <a:p>
            <a:pPr lvl="1" eaLnBrk="1" hangingPunct="1"/>
            <a:r>
              <a:rPr lang="es-ES" dirty="0"/>
              <a:t>Energía de operación: hasta 14 </a:t>
            </a:r>
            <a:r>
              <a:rPr lang="es-ES" dirty="0" err="1"/>
              <a:t>TeV</a:t>
            </a:r>
            <a:r>
              <a:rPr lang="es-ES" dirty="0"/>
              <a:t> (en 2014) </a:t>
            </a:r>
          </a:p>
          <a:p>
            <a:pPr eaLnBrk="1" hangingPunct="1"/>
            <a:r>
              <a:rPr lang="es-ES" dirty="0" smtClean="0"/>
              <a:t>Tubos de vacío a 10</a:t>
            </a:r>
            <a:r>
              <a:rPr lang="es-ES" baseline="30000" dirty="0" smtClean="0"/>
              <a:t>-7</a:t>
            </a:r>
            <a:r>
              <a:rPr lang="es-ES" dirty="0" smtClean="0"/>
              <a:t> </a:t>
            </a:r>
            <a:r>
              <a:rPr lang="es-ES" dirty="0" err="1" smtClean="0"/>
              <a:t>Pa</a:t>
            </a:r>
            <a:r>
              <a:rPr lang="es-ES" dirty="0" smtClean="0"/>
              <a:t> (1 atm </a:t>
            </a:r>
            <a:r>
              <a:rPr lang="es-ES" dirty="0"/>
              <a:t>≈ </a:t>
            </a:r>
            <a:r>
              <a:rPr lang="es-ES" dirty="0" smtClean="0"/>
              <a:t>10</a:t>
            </a:r>
            <a:r>
              <a:rPr lang="es-ES" baseline="30000" dirty="0" smtClean="0"/>
              <a:t>5</a:t>
            </a:r>
            <a:r>
              <a:rPr lang="es-ES" dirty="0" smtClean="0"/>
              <a:t> </a:t>
            </a:r>
            <a:r>
              <a:rPr lang="es-ES" dirty="0" err="1" smtClean="0"/>
              <a:t>Pa</a:t>
            </a:r>
            <a:r>
              <a:rPr lang="es-ES" dirty="0" smtClean="0"/>
              <a:t>) e imanes superconductores a -271 </a:t>
            </a:r>
            <a:r>
              <a:rPr lang="es-ES" dirty="0" err="1" smtClean="0"/>
              <a:t>ºC</a:t>
            </a:r>
            <a:endParaRPr lang="es-ES" dirty="0" smtClean="0"/>
          </a:p>
          <a:p>
            <a:pPr eaLnBrk="1" hangingPunct="1"/>
            <a:r>
              <a:rPr lang="es-ES" dirty="0" smtClean="0"/>
              <a:t>Detectores:</a:t>
            </a:r>
          </a:p>
          <a:p>
            <a:pPr lvl="1" eaLnBrk="1" hangingPunct="1"/>
            <a:r>
              <a:rPr lang="es-ES" dirty="0" smtClean="0">
                <a:solidFill>
                  <a:schemeClr val="tx2"/>
                </a:solidFill>
              </a:rPr>
              <a:t>ATLAS, CMS: buscan el </a:t>
            </a:r>
            <a:r>
              <a:rPr lang="es-ES" dirty="0" err="1" smtClean="0">
                <a:solidFill>
                  <a:schemeClr val="tx2"/>
                </a:solidFill>
              </a:rPr>
              <a:t>Higgs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/>
              <a:t>y nueva física</a:t>
            </a:r>
          </a:p>
          <a:p>
            <a:pPr lvl="1" eaLnBrk="1" hangingPunct="1"/>
            <a:r>
              <a:rPr lang="es-ES" dirty="0" err="1" smtClean="0"/>
              <a:t>LHCb</a:t>
            </a:r>
            <a:r>
              <a:rPr lang="es-ES" dirty="0" smtClean="0"/>
              <a:t> </a:t>
            </a:r>
            <a:r>
              <a:rPr lang="es-ES" dirty="0" smtClean="0"/>
              <a:t>y Alice: investigan los quark </a:t>
            </a:r>
            <a:r>
              <a:rPr lang="es-ES" dirty="0" err="1" smtClean="0"/>
              <a:t>bottom</a:t>
            </a:r>
            <a:r>
              <a:rPr lang="es-ES" dirty="0" smtClean="0"/>
              <a:t> y el plasma quark-gluon</a:t>
            </a:r>
          </a:p>
          <a:p>
            <a:pPr eaLnBrk="1" hangingPunct="1"/>
            <a:endParaRPr lang="es-ES" dirty="0" smtClean="0"/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 smtClean="0">
                <a:solidFill>
                  <a:schemeClr val="tx2"/>
                </a:solidFill>
              </a:rPr>
              <a:t>23/12/2012</a:t>
            </a:r>
            <a:endParaRPr lang="es-ES" sz="1200" dirty="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18</a:t>
            </a:fld>
            <a:endParaRPr lang="es-ES" sz="1200" dirty="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/>
              <a:t>Higgs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s-ES" dirty="0" smtClean="0"/>
              <a:t> 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19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/>
              <a:t>Higgs</a:t>
            </a:r>
            <a:endParaRPr lang="es-E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908720"/>
            <a:ext cx="8074571" cy="5054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9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1. Elementos químicos</a:t>
            </a:r>
          </a:p>
          <a:p>
            <a:pPr eaLnBrk="1" hangingPunct="1"/>
            <a:r>
              <a:rPr lang="es-ES" dirty="0"/>
              <a:t>2</a:t>
            </a:r>
            <a:r>
              <a:rPr lang="es-ES" dirty="0" smtClean="0"/>
              <a:t>. </a:t>
            </a:r>
            <a:r>
              <a:rPr lang="es-ES" dirty="0"/>
              <a:t>R</a:t>
            </a:r>
            <a:r>
              <a:rPr lang="es-ES" dirty="0" smtClean="0"/>
              <a:t>elatividad especial y general</a:t>
            </a:r>
          </a:p>
          <a:p>
            <a:pPr eaLnBrk="1" hangingPunct="1"/>
            <a:r>
              <a:rPr lang="es-ES" dirty="0"/>
              <a:t>3</a:t>
            </a:r>
            <a:r>
              <a:rPr lang="es-ES" dirty="0" smtClean="0"/>
              <a:t>. Anti-partículas</a:t>
            </a:r>
          </a:p>
          <a:p>
            <a:pPr eaLnBrk="1" hangingPunct="1"/>
            <a:r>
              <a:rPr lang="es-ES" dirty="0" smtClean="0"/>
              <a:t>4. El neutrino</a:t>
            </a:r>
          </a:p>
          <a:p>
            <a:pPr eaLnBrk="1" hangingPunct="1"/>
            <a:r>
              <a:rPr lang="es-ES" dirty="0" smtClean="0"/>
              <a:t>5. Hadrones: </a:t>
            </a:r>
            <a:r>
              <a:rPr lang="es-ES" dirty="0" err="1" smtClean="0"/>
              <a:t>bariones</a:t>
            </a:r>
            <a:r>
              <a:rPr lang="es-ES" dirty="0" smtClean="0"/>
              <a:t> y mesones</a:t>
            </a:r>
          </a:p>
          <a:p>
            <a:pPr eaLnBrk="1" hangingPunct="1"/>
            <a:r>
              <a:rPr lang="es-ES" dirty="0" smtClean="0"/>
              <a:t>6. El modelo estándar de las partículas elementales</a:t>
            </a:r>
          </a:p>
          <a:p>
            <a:pPr eaLnBrk="1" hangingPunct="1"/>
            <a:r>
              <a:rPr lang="es-ES" dirty="0" smtClean="0"/>
              <a:t>7. </a:t>
            </a:r>
            <a:r>
              <a:rPr lang="es-ES" dirty="0"/>
              <a:t>El </a:t>
            </a:r>
            <a:r>
              <a:rPr lang="es-ES" dirty="0" err="1"/>
              <a:t>Higgs</a:t>
            </a:r>
            <a:r>
              <a:rPr lang="es-ES" dirty="0"/>
              <a:t>: </a:t>
            </a:r>
            <a:r>
              <a:rPr lang="es-ES" dirty="0" smtClean="0"/>
              <a:t>¿cómo </a:t>
            </a:r>
            <a:r>
              <a:rPr lang="es-ES" dirty="0"/>
              <a:t>nos da la </a:t>
            </a:r>
            <a:r>
              <a:rPr lang="es-ES" dirty="0" smtClean="0"/>
              <a:t>masa?</a:t>
            </a:r>
          </a:p>
          <a:p>
            <a:pPr eaLnBrk="1" hangingPunct="1"/>
            <a:r>
              <a:rPr lang="es-ES" dirty="0" smtClean="0"/>
              <a:t>8. CERN y </a:t>
            </a:r>
            <a:r>
              <a:rPr lang="es-ES" dirty="0" err="1" smtClean="0"/>
              <a:t>Fermilab</a:t>
            </a:r>
            <a:r>
              <a:rPr lang="es-ES" dirty="0" smtClean="0"/>
              <a:t>: buscando W y Z, también el quark t</a:t>
            </a:r>
          </a:p>
          <a:p>
            <a:pPr eaLnBrk="1" hangingPunct="1"/>
            <a:r>
              <a:rPr lang="es-ES" dirty="0" smtClean="0"/>
              <a:t>9. LHC: buscando el </a:t>
            </a:r>
            <a:r>
              <a:rPr lang="es-ES" dirty="0" err="1" smtClean="0"/>
              <a:t>Higgs</a:t>
            </a:r>
            <a:endParaRPr lang="es-ES" dirty="0" smtClean="0"/>
          </a:p>
          <a:p>
            <a:pPr eaLnBrk="1" hangingPunct="1"/>
            <a:r>
              <a:rPr lang="es-ES" dirty="0" smtClean="0"/>
              <a:t>Agradecimientos</a:t>
            </a:r>
          </a:p>
        </p:txBody>
      </p:sp>
      <p:sp>
        <p:nvSpPr>
          <p:cNvPr id="4100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4098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4099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5373E49-1B13-41A9-9F31-A430CB182B7A}" type="slidenum">
              <a:rPr lang="es-ES" sz="1200" smtClean="0">
                <a:solidFill>
                  <a:schemeClr val="tx2"/>
                </a:solidFill>
              </a:rPr>
              <a:pPr eaLnBrk="1" hangingPunct="1"/>
              <a:t>2</a:t>
            </a:fld>
            <a:endParaRPr lang="es-ES" sz="1200" dirty="0" smtClean="0">
              <a:solidFill>
                <a:schemeClr val="tx2"/>
              </a:solidFill>
            </a:endParaRPr>
          </a:p>
        </p:txBody>
      </p:sp>
      <p:sp>
        <p:nvSpPr>
          <p:cNvPr id="4101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12838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s-ES" dirty="0" smtClean="0"/>
              <a:t> 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20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 smtClean="0"/>
              <a:t>Higgs</a:t>
            </a:r>
            <a:r>
              <a:rPr lang="es-ES" dirty="0" smtClean="0"/>
              <a:t>, túneles</a:t>
            </a:r>
          </a:p>
        </p:txBody>
      </p:sp>
      <p:pic>
        <p:nvPicPr>
          <p:cNvPr id="8" name="Picture 2" descr="http://static.naukas.com/media/2012/08/lhc-si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908720"/>
            <a:ext cx="8441470" cy="294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34" y="3941338"/>
            <a:ext cx="3653046" cy="2378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36" y="3941338"/>
            <a:ext cx="3553508" cy="237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4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s-ES" dirty="0" smtClean="0"/>
              <a:t> 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21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 smtClean="0"/>
              <a:t>Higgs</a:t>
            </a:r>
            <a:r>
              <a:rPr lang="es-ES" dirty="0" smtClean="0"/>
              <a:t>, detectores Atlas y CMS</a:t>
            </a:r>
          </a:p>
        </p:txBody>
      </p:sp>
      <p:pic>
        <p:nvPicPr>
          <p:cNvPr id="12290" name="Picture 2" descr="https://encrypted-tbn3.gstatic.com/images?q=tbn:ANd9GcQCo8yGHRHT4l57mp-M-DztNthRXXspNRoxIU72VE-Nle_ZIXD6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42" y="3825044"/>
            <a:ext cx="3739014" cy="241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0" y="3825045"/>
            <a:ext cx="3521968" cy="2430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://www.sunflowercosmos.org/report/lhc_images/04_lhc_altlas_detecto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98072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sunflowercosmos.org/report/lhc_images/04_lhc_cms_detec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96" y="980728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s-ES" dirty="0" smtClean="0"/>
              <a:t> 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22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 smtClean="0"/>
              <a:t>Higgs</a:t>
            </a:r>
            <a:r>
              <a:rPr lang="es-ES" dirty="0" smtClean="0"/>
              <a:t>, detección de colisiones</a:t>
            </a:r>
          </a:p>
        </p:txBody>
      </p:sp>
      <p:pic>
        <p:nvPicPr>
          <p:cNvPr id="12294" name="Picture 6" descr="https://encrypted-tbn0.gstatic.com/images?q=tbn:ANd9GcR5Ti-fLcND0HK0fWlnb0IMN8G2rsRZTh1bqSIYukiEE4FO3OW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24" y="944724"/>
            <a:ext cx="4436207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encrypted-tbn3.gstatic.com/images?q=tbn:ANd9GcQ78i529P4ykeGDRpppxyg9hrji4YonNzSFr8NaQz0Z0vRJXz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79" y="1134041"/>
            <a:ext cx="3334653" cy="182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noticiasdeempresas.com/upload/img/17092012_54357_cernjp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57" y="3475061"/>
            <a:ext cx="4000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.telegraph.co.uk/multimedia/archive/01540/cern_1540945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86" y="3366581"/>
            <a:ext cx="2858146" cy="28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El </a:t>
            </a:r>
            <a:r>
              <a:rPr lang="es-ES" dirty="0"/>
              <a:t>4 de julio de 2012 fueron </a:t>
            </a:r>
            <a:r>
              <a:rPr lang="es-ES" dirty="0" smtClean="0"/>
              <a:t>presentados</a:t>
            </a:r>
          </a:p>
          <a:p>
            <a:pPr marL="0" indent="0" eaLnBrk="1" hangingPunct="1">
              <a:buNone/>
            </a:pPr>
            <a:r>
              <a:rPr lang="es-ES" dirty="0" smtClean="0"/>
              <a:t>por </a:t>
            </a:r>
            <a:r>
              <a:rPr lang="es-ES" dirty="0"/>
              <a:t>el CERN</a:t>
            </a:r>
            <a:r>
              <a:rPr lang="es-ES" dirty="0" smtClean="0"/>
              <a:t>, </a:t>
            </a:r>
            <a:r>
              <a:rPr lang="es-ES" dirty="0"/>
              <a:t>los resultados </a:t>
            </a:r>
            <a:r>
              <a:rPr lang="es-ES" dirty="0" smtClean="0"/>
              <a:t>preliminares</a:t>
            </a:r>
          </a:p>
          <a:p>
            <a:pPr marL="0" indent="0" eaLnBrk="1" hangingPunct="1">
              <a:buNone/>
            </a:pPr>
            <a:r>
              <a:rPr lang="es-ES" dirty="0" smtClean="0"/>
              <a:t>de </a:t>
            </a:r>
            <a:r>
              <a:rPr lang="es-ES" dirty="0"/>
              <a:t>los análisis </a:t>
            </a:r>
            <a:r>
              <a:rPr lang="es-ES" dirty="0" smtClean="0"/>
              <a:t>conjuntos</a:t>
            </a:r>
          </a:p>
          <a:p>
            <a:pPr marL="0" indent="0" eaLnBrk="1" hangingPunct="1">
              <a:buNone/>
            </a:pPr>
            <a:r>
              <a:rPr lang="es-ES" dirty="0" smtClean="0"/>
              <a:t>de los experimentos ATLAS y CMS:</a:t>
            </a:r>
          </a:p>
          <a:p>
            <a:pPr lvl="1" eaLnBrk="1" hangingPunct="1"/>
            <a:r>
              <a:rPr lang="es-ES" dirty="0" smtClean="0">
                <a:solidFill>
                  <a:schemeClr val="tx2"/>
                </a:solidFill>
              </a:rPr>
              <a:t>CMS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bosón </a:t>
            </a:r>
            <a:r>
              <a:rPr lang="es-ES" dirty="0"/>
              <a:t>con </a:t>
            </a:r>
            <a:r>
              <a:rPr lang="es-ES" dirty="0" smtClean="0"/>
              <a:t>masa </a:t>
            </a:r>
            <a:r>
              <a:rPr lang="es-ES" dirty="0" smtClean="0">
                <a:solidFill>
                  <a:schemeClr val="tx2"/>
                </a:solidFill>
              </a:rPr>
              <a:t>125,3 </a:t>
            </a:r>
            <a:r>
              <a:rPr lang="es-ES" dirty="0">
                <a:solidFill>
                  <a:schemeClr val="tx2"/>
                </a:solidFill>
              </a:rPr>
              <a:t>± 0.6 </a:t>
            </a:r>
            <a:r>
              <a:rPr lang="es-ES" dirty="0" err="1" smtClean="0">
                <a:solidFill>
                  <a:schemeClr val="tx2"/>
                </a:solidFill>
              </a:rPr>
              <a:t>GeV</a:t>
            </a:r>
            <a:r>
              <a:rPr lang="es-ES" dirty="0" smtClean="0">
                <a:solidFill>
                  <a:schemeClr val="tx2"/>
                </a:solidFill>
              </a:rPr>
              <a:t>/c</a:t>
            </a:r>
            <a:r>
              <a:rPr lang="es-ES" baseline="30000" dirty="0" smtClean="0">
                <a:solidFill>
                  <a:schemeClr val="tx2"/>
                </a:solidFill>
              </a:rPr>
              <a:t>2</a:t>
            </a:r>
            <a:endParaRPr lang="es-ES" dirty="0" smtClean="0"/>
          </a:p>
          <a:p>
            <a:pPr marL="457200" lvl="1" indent="0" eaLnBrk="1" hangingPunct="1">
              <a:buNone/>
            </a:pPr>
            <a:r>
              <a:rPr lang="es-ES" dirty="0" smtClean="0"/>
              <a:t>a una significación estadística </a:t>
            </a:r>
            <a:r>
              <a:rPr lang="es-ES" dirty="0"/>
              <a:t>de sigma </a:t>
            </a:r>
            <a:r>
              <a:rPr lang="es-ES" dirty="0" smtClean="0"/>
              <a:t>4,9</a:t>
            </a:r>
          </a:p>
          <a:p>
            <a:pPr lvl="1" eaLnBrk="1" hangingPunct="1"/>
            <a:r>
              <a:rPr lang="es-ES" dirty="0" smtClean="0">
                <a:solidFill>
                  <a:schemeClr val="tx2"/>
                </a:solidFill>
              </a:rPr>
              <a:t>ATLAS</a:t>
            </a:r>
            <a:r>
              <a:rPr lang="es-ES" dirty="0" smtClean="0"/>
              <a:t> </a:t>
            </a:r>
            <a:r>
              <a:rPr lang="es-ES" dirty="0" smtClean="0">
                <a:sym typeface="Wingdings" pitchFamily="2" charset="2"/>
              </a:rPr>
              <a:t> </a:t>
            </a:r>
            <a:r>
              <a:rPr lang="es-ES" dirty="0" smtClean="0"/>
              <a:t>bosón </a:t>
            </a:r>
            <a:r>
              <a:rPr lang="es-ES" dirty="0"/>
              <a:t>con masa </a:t>
            </a:r>
            <a:r>
              <a:rPr lang="es-ES" dirty="0" smtClean="0">
                <a:solidFill>
                  <a:schemeClr val="tx2"/>
                </a:solidFill>
              </a:rPr>
              <a:t>126,5 </a:t>
            </a:r>
            <a:r>
              <a:rPr lang="es-ES" dirty="0" err="1">
                <a:solidFill>
                  <a:schemeClr val="tx2"/>
                </a:solidFill>
              </a:rPr>
              <a:t>GeV</a:t>
            </a:r>
            <a:r>
              <a:rPr lang="es-ES" dirty="0">
                <a:solidFill>
                  <a:schemeClr val="tx2"/>
                </a:solidFill>
              </a:rPr>
              <a:t>/c</a:t>
            </a:r>
            <a:r>
              <a:rPr lang="es-ES" baseline="30000" dirty="0">
                <a:solidFill>
                  <a:schemeClr val="tx2"/>
                </a:solidFill>
              </a:rPr>
              <a:t>2</a:t>
            </a:r>
            <a:r>
              <a:rPr lang="es-ES" dirty="0"/>
              <a:t> </a:t>
            </a:r>
            <a:endParaRPr lang="es-ES" dirty="0" smtClean="0"/>
          </a:p>
          <a:p>
            <a:pPr marL="457200" lvl="1" indent="0" eaLnBrk="1" hangingPunct="1">
              <a:buNone/>
            </a:pPr>
            <a:r>
              <a:rPr lang="es-ES" dirty="0"/>
              <a:t>a una significación estadística </a:t>
            </a:r>
            <a:r>
              <a:rPr lang="es-ES" dirty="0" smtClean="0"/>
              <a:t>de </a:t>
            </a:r>
            <a:r>
              <a:rPr lang="es-ES" dirty="0"/>
              <a:t>sigma </a:t>
            </a:r>
            <a:r>
              <a:rPr lang="es-ES" dirty="0" smtClean="0"/>
              <a:t>5</a:t>
            </a:r>
          </a:p>
          <a:p>
            <a:pPr eaLnBrk="1" hangingPunct="1"/>
            <a:r>
              <a:rPr lang="es-ES" b="1" dirty="0" smtClean="0">
                <a:solidFill>
                  <a:schemeClr val="tx2"/>
                </a:solidFill>
              </a:rPr>
              <a:t>¡La señal obtenida es </a:t>
            </a:r>
            <a:r>
              <a:rPr lang="es-ES" b="1" dirty="0">
                <a:solidFill>
                  <a:schemeClr val="tx2"/>
                </a:solidFill>
              </a:rPr>
              <a:t>"</a:t>
            </a:r>
            <a:r>
              <a:rPr lang="es-ES" b="1" dirty="0" smtClean="0">
                <a:solidFill>
                  <a:schemeClr val="tx2"/>
                </a:solidFill>
              </a:rPr>
              <a:t>consistente” con </a:t>
            </a:r>
            <a:r>
              <a:rPr lang="es-ES" b="1" dirty="0">
                <a:solidFill>
                  <a:schemeClr val="tx2"/>
                </a:solidFill>
              </a:rPr>
              <a:t>el bosón de </a:t>
            </a:r>
            <a:r>
              <a:rPr lang="es-ES" b="1" dirty="0" err="1" smtClean="0">
                <a:solidFill>
                  <a:schemeClr val="tx2"/>
                </a:solidFill>
              </a:rPr>
              <a:t>Higgs</a:t>
            </a:r>
            <a:r>
              <a:rPr lang="es-ES" b="1" dirty="0" smtClean="0">
                <a:solidFill>
                  <a:schemeClr val="tx2"/>
                </a:solidFill>
              </a:rPr>
              <a:t>!</a:t>
            </a:r>
            <a:endParaRPr lang="es-ES" b="1" dirty="0">
              <a:solidFill>
                <a:schemeClr val="tx2"/>
              </a:solidFill>
            </a:endParaRPr>
          </a:p>
          <a:p>
            <a:pPr eaLnBrk="1" hangingPunct="1"/>
            <a:endParaRPr lang="es-ES" dirty="0"/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23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9. LHC: buscando el </a:t>
            </a:r>
            <a:r>
              <a:rPr lang="es-ES" dirty="0" err="1" smtClean="0"/>
              <a:t>Higgs</a:t>
            </a:r>
            <a:r>
              <a:rPr lang="es-ES" dirty="0" smtClean="0"/>
              <a:t>, resultados preliminares</a:t>
            </a:r>
          </a:p>
        </p:txBody>
      </p:sp>
      <p:pic>
        <p:nvPicPr>
          <p:cNvPr id="13" name="Picture 12" descr="http://upload.wikimedia.org/wikipedia/commons/1/1c/Higgs_to_4lepto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3" y="1340768"/>
            <a:ext cx="3432850" cy="219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francisthemulenews.files.wordpress.com/2011/04/dibujo20110422_higgs_decay_into_two_photons_feynman_diagrams.png?w=700&amp;h=1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4761148"/>
            <a:ext cx="6860685" cy="1548172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7277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 Google por la posibilidad de encontrar tanta información</a:t>
            </a:r>
          </a:p>
          <a:p>
            <a:pPr lvl="1"/>
            <a:r>
              <a:rPr lang="es-ES" dirty="0" smtClean="0"/>
              <a:t>Muchas fotos presentadas son del CERN</a:t>
            </a:r>
          </a:p>
          <a:p>
            <a:pPr lvl="1"/>
            <a:r>
              <a:rPr lang="es-ES" dirty="0" smtClean="0"/>
              <a:t>Otras de blogs varios. Perdón por no referenciarlas apropiadamente</a:t>
            </a:r>
          </a:p>
          <a:p>
            <a:r>
              <a:rPr lang="es-ES" dirty="0" smtClean="0"/>
              <a:t>A </a:t>
            </a:r>
            <a:r>
              <a:rPr lang="es-ES" dirty="0" err="1" smtClean="0"/>
              <a:t>Kepa</a:t>
            </a:r>
            <a:r>
              <a:rPr lang="es-ES" dirty="0" smtClean="0"/>
              <a:t> Ruíz </a:t>
            </a:r>
            <a:r>
              <a:rPr lang="es-ES" dirty="0" err="1" smtClean="0"/>
              <a:t>Mirazo</a:t>
            </a:r>
            <a:r>
              <a:rPr lang="es-ES" dirty="0" smtClean="0"/>
              <a:t>, por la encerrona</a:t>
            </a:r>
          </a:p>
          <a:p>
            <a:r>
              <a:rPr lang="es-ES" dirty="0" smtClean="0"/>
              <a:t>Al ayuntamiento de </a:t>
            </a:r>
            <a:r>
              <a:rPr lang="es-ES" dirty="0" err="1" smtClean="0"/>
              <a:t>Ibarrangelu</a:t>
            </a:r>
            <a:r>
              <a:rPr lang="es-ES" dirty="0" smtClean="0"/>
              <a:t> por ceder sus instalaciones para celebrar este tipo de eventos</a:t>
            </a:r>
          </a:p>
          <a:p>
            <a:r>
              <a:rPr lang="es-ES" dirty="0" smtClean="0"/>
              <a:t>A los asistentes por el esfuerzo en venir y el interés mostrado</a:t>
            </a:r>
          </a:p>
          <a:p>
            <a:endParaRPr lang="es-ES" dirty="0" smtClean="0"/>
          </a:p>
          <a:p>
            <a:r>
              <a:rPr lang="es-ES" dirty="0" smtClean="0"/>
              <a:t>¿Cómo puede suceder esto en un pueblo tan pequeño y alejado (no </a:t>
            </a:r>
            <a:r>
              <a:rPr lang="es-ES" dirty="0" err="1" smtClean="0"/>
              <a:t>offense</a:t>
            </a:r>
            <a:r>
              <a:rPr lang="es-ES" dirty="0" smtClean="0"/>
              <a:t>)? ¡Viva </a:t>
            </a:r>
            <a:r>
              <a:rPr lang="es-ES" dirty="0" err="1" smtClean="0"/>
              <a:t>Cicely</a:t>
            </a:r>
            <a:r>
              <a:rPr lang="es-ES" dirty="0" smtClean="0"/>
              <a:t>, Alaska! </a:t>
            </a:r>
            <a:r>
              <a:rPr lang="es-ES" dirty="0" smtClean="0">
                <a:sym typeface="Wingdings" pitchFamily="2" charset="2"/>
              </a:rPr>
              <a:t> (o </a:t>
            </a:r>
            <a:r>
              <a:rPr lang="es-ES" dirty="0" err="1" smtClean="0">
                <a:sym typeface="Wingdings" pitchFamily="2" charset="2"/>
              </a:rPr>
              <a:t>Ibarrangelu</a:t>
            </a:r>
            <a:r>
              <a:rPr lang="es-ES" dirty="0" smtClean="0">
                <a:sym typeface="Wingdings" pitchFamily="2" charset="2"/>
              </a:rPr>
              <a:t>, </a:t>
            </a:r>
            <a:r>
              <a:rPr lang="es-ES" dirty="0" err="1" smtClean="0">
                <a:sym typeface="Wingdings" pitchFamily="2" charset="2"/>
              </a:rPr>
              <a:t>Bizkaia</a:t>
            </a:r>
            <a:r>
              <a:rPr lang="es-ES" dirty="0" smtClean="0">
                <a:sym typeface="Wingdings" pitchFamily="2" charset="2"/>
              </a:rPr>
              <a:t>)</a:t>
            </a:r>
          </a:p>
          <a:p>
            <a:endParaRPr lang="es-E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s-ES" b="1" dirty="0" err="1" smtClean="0">
                <a:sym typeface="Wingdings" pitchFamily="2" charset="2"/>
              </a:rPr>
              <a:t>Eskerrik</a:t>
            </a:r>
            <a:r>
              <a:rPr lang="es-ES" b="1" dirty="0" smtClean="0">
                <a:sym typeface="Wingdings" pitchFamily="2" charset="2"/>
              </a:rPr>
              <a:t> </a:t>
            </a:r>
            <a:r>
              <a:rPr lang="es-ES" b="1" dirty="0" err="1" smtClean="0">
                <a:sym typeface="Wingdings" pitchFamily="2" charset="2"/>
              </a:rPr>
              <a:t>asko</a:t>
            </a:r>
            <a:r>
              <a:rPr lang="es-ES" b="1" dirty="0" smtClean="0">
                <a:sym typeface="Wingdings" pitchFamily="2" charset="2"/>
              </a:rPr>
              <a:t>!</a:t>
            </a:r>
            <a:endParaRPr lang="es-ES" b="1" dirty="0"/>
          </a:p>
        </p:txBody>
      </p:sp>
      <p:sp>
        <p:nvSpPr>
          <p:cNvPr id="9220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9218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9219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E63DA422-ECEB-4C7F-9F4A-17C36C276E66}" type="slidenum">
              <a:rPr lang="es-ES" sz="1200" smtClean="0">
                <a:solidFill>
                  <a:schemeClr val="tx2"/>
                </a:solidFill>
              </a:rPr>
              <a:pPr eaLnBrk="1" hangingPunct="1"/>
              <a:t>24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Agradecimientos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941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/>
            </a:r>
            <a:b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2484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/>
              <a:t>Átomos con electrones que giran alrededor de núcleos con un número diferente de </a:t>
            </a:r>
            <a:r>
              <a:rPr lang="es-ES" dirty="0" smtClean="0">
                <a:solidFill>
                  <a:schemeClr val="tx2"/>
                </a:solidFill>
              </a:rPr>
              <a:t>protones </a:t>
            </a:r>
            <a:r>
              <a:rPr lang="es-ES" dirty="0"/>
              <a:t>(siglos XVII, XVIII, XIX y </a:t>
            </a:r>
            <a:r>
              <a:rPr lang="es-ES" dirty="0">
                <a:solidFill>
                  <a:schemeClr val="tx2"/>
                </a:solidFill>
              </a:rPr>
              <a:t>XX</a:t>
            </a:r>
            <a:r>
              <a:rPr lang="es-ES" dirty="0" smtClean="0"/>
              <a:t>)</a:t>
            </a:r>
            <a:endParaRPr lang="es-ES" dirty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r>
              <a:rPr lang="es-ES" dirty="0"/>
              <a:t>	</a:t>
            </a:r>
            <a:r>
              <a:rPr lang="es-ES" dirty="0" smtClean="0"/>
              <a:t>			</a:t>
            </a:r>
            <a:r>
              <a:rPr lang="es-ES" dirty="0" smtClean="0">
                <a:solidFill>
                  <a:schemeClr val="tx2"/>
                </a:solidFill>
              </a:rPr>
              <a:t>La mecánica cuántica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 smtClean="0">
                <a:solidFill>
                  <a:schemeClr val="tx2"/>
                </a:solidFill>
              </a:rPr>
              <a:t>El bosón de </a:t>
            </a:r>
            <a:r>
              <a:rPr lang="es-ES" sz="1200" dirty="0" err="1" smtClean="0">
                <a:solidFill>
                  <a:schemeClr val="tx2"/>
                </a:solidFill>
              </a:rPr>
              <a:t>Higgs</a:t>
            </a:r>
            <a:r>
              <a:rPr lang="es-ES" sz="1200" dirty="0" smtClean="0">
                <a:solidFill>
                  <a:schemeClr val="tx2"/>
                </a:solidFill>
              </a:rPr>
              <a:t>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3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1. </a:t>
            </a:r>
            <a:r>
              <a:rPr lang="es-ES" dirty="0" smtClean="0"/>
              <a:t>Elementos químicos: la mecánica cuántica</a:t>
            </a:r>
          </a:p>
        </p:txBody>
      </p:sp>
      <p:pic>
        <p:nvPicPr>
          <p:cNvPr id="9" name="Picture 2" descr="http://3.bp.blogspot.com/-ABabNKG9yyA/T2ad4UBJ1zI/AAAAAAAABk0/t_EyaGTrXcw/s320/atom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0828"/>
            <a:ext cx="30480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 Grupo"/>
          <p:cNvGrpSpPr/>
          <p:nvPr/>
        </p:nvGrpSpPr>
        <p:grpSpPr>
          <a:xfrm>
            <a:off x="2375756" y="2708920"/>
            <a:ext cx="6336705" cy="3564396"/>
            <a:chOff x="2375756" y="2708920"/>
            <a:chExt cx="6336705" cy="3564396"/>
          </a:xfrm>
        </p:grpSpPr>
        <p:pic>
          <p:nvPicPr>
            <p:cNvPr id="8" name="Picture 2" descr="File:Tabla elementos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5756" y="2708920"/>
              <a:ext cx="6336705" cy="356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1 Elipse"/>
            <p:cNvSpPr/>
            <p:nvPr/>
          </p:nvSpPr>
          <p:spPr>
            <a:xfrm>
              <a:off x="4716016" y="4365104"/>
              <a:ext cx="360040" cy="3600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Elipse"/>
            <p:cNvSpPr/>
            <p:nvPr/>
          </p:nvSpPr>
          <p:spPr>
            <a:xfrm>
              <a:off x="5037760" y="5481228"/>
              <a:ext cx="360040" cy="3600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Elipse"/>
            <p:cNvSpPr/>
            <p:nvPr/>
          </p:nvSpPr>
          <p:spPr>
            <a:xfrm>
              <a:off x="7884368" y="4690648"/>
              <a:ext cx="360040" cy="3600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12 Elipse"/>
            <p:cNvSpPr/>
            <p:nvPr/>
          </p:nvSpPr>
          <p:spPr>
            <a:xfrm>
              <a:off x="2807804" y="5013176"/>
              <a:ext cx="360040" cy="3600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" name="2 Rectángulo redondeado"/>
            <p:cNvSpPr/>
            <p:nvPr/>
          </p:nvSpPr>
          <p:spPr>
            <a:xfrm>
              <a:off x="3779912" y="5014684"/>
              <a:ext cx="4752528" cy="322528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14 Rectángulo redondeado"/>
            <p:cNvSpPr/>
            <p:nvPr/>
          </p:nvSpPr>
          <p:spPr>
            <a:xfrm>
              <a:off x="5037760" y="5769260"/>
              <a:ext cx="3494680" cy="394536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267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Elementos artificiales:</a:t>
            </a:r>
          </a:p>
          <a:p>
            <a:pPr marL="0" indent="0" eaLnBrk="1" hangingPunct="1">
              <a:buNone/>
            </a:pPr>
            <a:r>
              <a:rPr lang="es-ES" dirty="0" smtClean="0"/>
              <a:t>Buscar los que faltan</a:t>
            </a:r>
          </a:p>
          <a:p>
            <a:pPr marL="0" indent="0" eaLnBrk="1" hangingPunct="1">
              <a:buNone/>
            </a:pPr>
            <a:endParaRPr lang="es-ES" dirty="0" smtClean="0"/>
          </a:p>
          <a:p>
            <a:pPr marL="0" indent="0" eaLnBrk="1" hangingPunct="1">
              <a:buNone/>
            </a:pP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dirty="0" smtClean="0">
                <a:solidFill>
                  <a:schemeClr val="tx2"/>
                </a:solidFill>
              </a:rPr>
              <a:t>Fusión</a:t>
            </a:r>
          </a:p>
          <a:p>
            <a:pPr marL="0" indent="0" eaLnBrk="1" hangingPunct="1">
              <a:buNone/>
            </a:pPr>
            <a:r>
              <a:rPr lang="es-ES" dirty="0">
                <a:solidFill>
                  <a:schemeClr val="tx2"/>
                </a:solidFill>
              </a:rPr>
              <a:t>	</a:t>
            </a:r>
            <a:r>
              <a:rPr lang="es-ES" dirty="0" smtClean="0">
                <a:solidFill>
                  <a:schemeClr val="tx2"/>
                </a:solidFill>
              </a:rPr>
              <a:t>	nuclear</a:t>
            </a:r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 smtClean="0"/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 smtClean="0"/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Fisión nuclear</a:t>
            </a:r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(centrales nucleares y</a:t>
            </a:r>
          </a:p>
          <a:p>
            <a:pPr marL="0" indent="0" eaLnBrk="1" hangingPunct="1">
              <a:buNone/>
            </a:pPr>
            <a:r>
              <a:rPr lang="es-ES" dirty="0">
                <a:solidFill>
                  <a:schemeClr val="tx2"/>
                </a:solidFill>
              </a:rPr>
              <a:t>b</a:t>
            </a:r>
            <a:r>
              <a:rPr lang="es-ES" dirty="0" smtClean="0">
                <a:solidFill>
                  <a:schemeClr val="tx2"/>
                </a:solidFill>
              </a:rPr>
              <a:t>ombas nucleares)</a:t>
            </a:r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dirty="0" smtClean="0">
                <a:solidFill>
                  <a:schemeClr val="tx2"/>
                </a:solidFill>
              </a:rPr>
              <a:t>El bosón de </a:t>
            </a:r>
            <a:r>
              <a:rPr lang="es-ES" sz="1200" dirty="0" err="1" smtClean="0">
                <a:solidFill>
                  <a:schemeClr val="tx2"/>
                </a:solidFill>
              </a:rPr>
              <a:t>Higgs</a:t>
            </a:r>
            <a:r>
              <a:rPr lang="es-ES" sz="1200" dirty="0" smtClean="0">
                <a:solidFill>
                  <a:schemeClr val="tx2"/>
                </a:solidFill>
              </a:rPr>
              <a:t>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4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1. </a:t>
            </a:r>
            <a:r>
              <a:rPr lang="es-ES" dirty="0" smtClean="0"/>
              <a:t>Elementos químicos: la mecánica cuántica</a:t>
            </a:r>
          </a:p>
        </p:txBody>
      </p:sp>
      <p:pic>
        <p:nvPicPr>
          <p:cNvPr id="2050" name="Picture 2" descr="http://www.librosmaravillosos.com/labusquedadeloselementos/imagenes/0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40" y="908720"/>
            <a:ext cx="4608512" cy="533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encrypted-tbn2.gstatic.com/images?q=tbn:ANd9GcTGMmA6NMm0o2NjFXGSsqE0fJRsPwqdptlH3PiwiCbcpH_jinK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8" y="2168860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encrypted-tbn3.gstatic.com/images?q=tbn:ANd9GcTz9XYD_lyRNA0OCebT_8UQmvxi2pVgOuja4Zx_31QfqugpZv1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82" y="3573016"/>
            <a:ext cx="11811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Propuestas por Einstein entre 1905 y 1917</a:t>
            </a:r>
          </a:p>
          <a:p>
            <a:pPr eaLnBrk="1" hangingPunct="1"/>
            <a:endParaRPr lang="es-ES" dirty="0"/>
          </a:p>
          <a:p>
            <a:pPr marL="0" indent="0" eaLnBrk="1" hangingPunct="1">
              <a:buNone/>
            </a:pPr>
            <a:r>
              <a:rPr lang="es-ES" dirty="0" smtClean="0"/>
              <a:t>				La </a:t>
            </a:r>
            <a:r>
              <a:rPr lang="es-ES" dirty="0" smtClean="0">
                <a:solidFill>
                  <a:schemeClr val="tx2"/>
                </a:solidFill>
              </a:rPr>
              <a:t>masa</a:t>
            </a:r>
            <a:r>
              <a:rPr lang="es-ES" dirty="0" smtClean="0"/>
              <a:t> y la </a:t>
            </a:r>
            <a:r>
              <a:rPr lang="es-ES" dirty="0" smtClean="0">
                <a:solidFill>
                  <a:schemeClr val="tx2"/>
                </a:solidFill>
              </a:rPr>
              <a:t>energía</a:t>
            </a:r>
          </a:p>
          <a:p>
            <a:pPr marL="0" indent="0" eaLnBrk="1" hangingPunct="1">
              <a:buNone/>
            </a:pPr>
            <a:r>
              <a:rPr lang="es-ES" dirty="0"/>
              <a:t>	</a:t>
            </a:r>
            <a:r>
              <a:rPr lang="es-ES" dirty="0" smtClean="0"/>
              <a:t>			están relacionadas (son lo mismo)</a:t>
            </a:r>
          </a:p>
          <a:p>
            <a:pPr marL="0" indent="0" eaLnBrk="1" hangingPunct="1">
              <a:buNone/>
            </a:pPr>
            <a:endParaRPr lang="es-ES" dirty="0"/>
          </a:p>
          <a:p>
            <a:pPr marL="0" indent="0" eaLnBrk="1" hangingPunct="1">
              <a:buNone/>
            </a:pPr>
            <a:endParaRPr lang="es-ES" dirty="0" smtClean="0"/>
          </a:p>
          <a:p>
            <a:pPr marL="0" indent="0" eaLnBrk="1" hangingPunct="1">
              <a:buNone/>
            </a:pPr>
            <a:r>
              <a:rPr lang="es-ES" dirty="0" smtClean="0"/>
              <a:t>La gravedad se explica porque la</a:t>
            </a:r>
          </a:p>
          <a:p>
            <a:pPr marL="0" indent="0" eaLnBrk="1" hangingPunct="1">
              <a:buNone/>
            </a:pPr>
            <a:r>
              <a:rPr lang="es-ES" dirty="0" smtClean="0">
                <a:solidFill>
                  <a:schemeClr val="tx2"/>
                </a:solidFill>
              </a:rPr>
              <a:t>masa curva el espacio-tiempo</a:t>
            </a:r>
          </a:p>
          <a:p>
            <a:pPr marL="0" indent="0" eaLnBrk="1" hangingPunct="1">
              <a:buNone/>
            </a:pPr>
            <a:endParaRPr lang="es-ES" dirty="0" smtClean="0"/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5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2. Relatividad especial y general: principios de simetría</a:t>
            </a:r>
          </a:p>
        </p:txBody>
      </p:sp>
      <p:pic>
        <p:nvPicPr>
          <p:cNvPr id="7172" name="Picture 4" descr="https://encrypted-tbn1.gstatic.com/images?q=tbn:ANd9GcQMp1AoJkklrm4YG2_OBtFPcmA1II3Wy-epTLDIKTjZyylcCpHO3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3140968"/>
            <a:ext cx="3263441" cy="30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encrypted-tbn2.gstatic.com/images?q=tbn:ANd9GcSIKncCL7MZditlMu4P6eWw_s4Xz54Bgqodzqg9X-yrwJKL02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5" y="16288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0" descr="data:image/jpeg;base64,/9j/4AAQSkZJRgABAQAAAQABAAD/2wBDAAkGBwgHBgkIBwgKCgkLDRYPDQwMDRsUFRAWIB0iIiAdHx8kKDQsJCYxJx8fLT0tMTU3Ojo6Iys/RD84QzQ5Ojf/2wBDAQoKCg0MDRoPDxo3JR8lNzc3Nzc3Nzc3Nzc3Nzc3Nzc3Nzc3Nzc3Nzc3Nzc3Nzc3Nzc3Nzc3Nzc3Nzc3Nzc3Nzf/wAARCACyARsDASIAAhEBAxEB/8QAGgAAAwADAQAAAAAAAAAAAAAAAAECAwQFBv/EAEoQAAEEAQECCAkHCQcFAQAAAAEAAgMRBAUSIQYTFjFBUVORFBUiVGFxktHSUoGUobHB4SMyM0JVY3KToiQ0Q0VigvA1ZHOywvH/xAAaAQEAAwEBAQAAAAAAAAAAAAAAAQMEAgUG/8QAOhEAAgIBAQUFAwoFBQAAAAAAAAECAxEEBRITIVExQWFxkRRSsRYiMoGTocHR4fAVMzQ1YkJTcoKy/9oADAMBAAIRAxEAPwDTpOlVIpdAmkUrpFICKRSuknDyT5exuvaI5kSy8EN4WRUilVemwd4pFI1jkE8rJNIpXSKQkikUrpFICKRSukUgIpFK6RSAikUrpFICKRSukUgIpFK6RSAikUrpFICKRSukqQEUildIpARSKV0ikBFJUrpFICKRSukUgIpKldIpAZKRSqk6QEUildIpATSl7A9pa66PUslKJ3iGGSU8zGl3cERD7OZRaaa7ocNoeqyPuKVLanhMWkaXKfkmJ59J3j6771gpW31uueCjTXK2vJFJ0qpOlUaCKSO4E0TXQFkpJwOydmtqt19agldprcY6aMBgcxzgD0eSLr7is9LFhQSRRflnW8103QHMLoLYpcxzjLLb9xScYdiIpFK6RS7KSKRSukUgIpFK6RSAikUrpFICKRSukUgIpKlkpKkBFIpXSKQEUlSyUlSAikUrpFICKSpZKSpARSKV0lSAyUildIpATSKVUnSJZIbwskUk5jXtLXtBaRRBHOogdxri5mS2RvS0NHk/ePnWxSlrdIjJSQmvOwYtpxY0CmneAppVE2+MPUaTpXajOU30KNLu7skl2NkUnSqk6VBpIpY8iQQQSSn9RpKz0tDWY5X4RZC3atw2q6hv+2lxZLdg2aNJUrr4VvsbSFpUpkx9hxt7Kv1EX71u0uVpDJRk7Ww4MMey6xW8cy7FKrTTcqlk27a08aNbNR7Hz9f1MZoCyUwL5lqFspOYOOfuZuuiGO3kAbuqlvAGhfP0q2MsmK6lVpfn4J9F1IpFLJSKXZnMdIpZKRSAx0ilkpKkBFIpXSKQEUlSyUikBjpFK6RSAikqWSkqQEUildIpAY6RSukUgIpKldIpAXSdKqTpARSUm0GEsBLgLABq/QslIpE8MhrKwYIg2R3GmF0bwNm3gbVfMTuWWldIpTKTk8siEFFYREQ3yhOkM3TPHWArpX384wfgZ9NylYvEik6VUsOTJI1zIoOL4191xhNADnNDn6NyzN4NkIObwjJSmQfk3X1FYBNlCNwkZFxolbGNm9k3VnuP1LZnH5GT+E/Yud5NPBdwZVzjvdfy/M0sLIjp4fI1u+/KIH/OZbJngA3zxD1vC0tDfO6OUR5WTCA7mhmLAe5dGVk0zNiXNzXtPQ7IcQs1ErOGsI9natOkWsmpzafLuz3I0z4E7I43wpm1dlonGyT0Ei95WY5eMHtZxzLPUbr1no+dTFpkMMnGRPnY/wCU2Qgom02OeUyTSzyOd+eXyEl3VaszauyK9TI4aCTW9dLCXu/qbNIpNkbY2BjBTWigFVK88p4zyIpFK6RSkgikUrpFIDHSKWSkqQEUildIpAY6RSyUlSAikqWSkqQEUildIpAY6RSukUgMdIpXSKQF0ilVJ0gJpFKqTpATSKVUnSAwc2R62/estLHIKnZ6QVnpaLedUH5mWnldYvL4EUuZqbtPmkMOoHZ2N7HEHn6aPSebcutSdLJOO8sHoUW8Ke9zz3YeGvj5Glp8BjxImP2iWElpeTdWav5itiQXG/8AhKy0k4eSfUpUcRwROxzs333vP3nG4P8ANkD/AFBdilyOD/6TJHpC7VKjSfyUept/+4T+r4IikUrpFLSeMRSKV0ikBFIpXSKQEUildIpARSKV0ikBjpFK6RSAikqWSkqQEUildIpAY6RSukUgMdIpXSVICKRSukUgKpOk6TpATSdKqRSAmk6VUikBrZAp8Z9JWcBYssboz/qWdm9gPoV8udEfNmWHLUS8kKk6VUilQaiaQRuKukUgODwf/vOUOn8V3KXE0EVn5Q9f2hd6lm0n8o9nb/8AWt+C+BFIpXSw5Uhiitr42OJoGQEjr6x1LSll4PFbSWWXSKUYsnGxAl7HnpcwENPSKv0Us1I1gJ5WTVmMfHMLpi0t3bIkraPQK6VnpHERbe3xbNu72tkX3q6Utp4wRFNN5IpFK6WjFlHjvLma9rjQY2Igizus36D3FFFvsEpKOMm3SKV0ilB0Y6RSukUgIpKlkpKkBFJUslJUgIpKlkpKkBFJUslJUgIpKldIpAVSVtBokX61dLWycGPIcC4uaf8ASaQGwE6XEzdSl094ijYHMHS7nWbTtZGU/YfGGnrtAdWk6VAJ0gNXNH5EHqcFlhFxtUZ5a3GO0atzQPSSQAFs42LlGBjmwtc1wsHj4xuPoLlpjFyowuv4GOU4w1GZPu/EmkUs/gmX2DfpEXxLSfkmOYROgdtH97HX/squDZ0LvaKveM9IAWWLHypAC3HFHryIh/8ASyDBzOwj+kxfEnCn0HHr6nmNE3arlN9B+0Lv0uHosMr9eyIo2Avp1gyNaNxHSSAvTeAZnYxfSoviWXSQk63jqz29vWwWqWX2xj8DVpNkJme2ISMiLjQe8W1vpK2fF+Z2UX0qL4lzNZkdhwuiyI6LxsgsljdXc5a41TbXI8Od9e6+Z2IuC+bRLNZwCHG97HH/AOlk5MZ/7Y0/+WfiXj4MjI2BxfHV62+9ZfCMv973j4lu9nj+0eb7VZ+2er5MZ37Y0/8AlH4kuTGf+2NP/ln4l5TwnL6pu9vxI8Iy/wB93t96ezQ/aJ9qs/bPVO4NZzQSdY0+h+7PxLm5WExsjI55Ysl0Tg5skYIbfo3/ADLjST5Owdrja6d7fetnSMlrm+Dsb5e0Tb5GNu/WVVbRiPzO0uo1Lcvnvl5nRpFLZGDlkWI4PpUXxI8Cyuzg+lRfEsvCn0NnHr6mrSKW0MHKPMyD6VF8SDgZY/Ux/pcfvThT6Dj19TVpKlkkhyI/zomH1TsP3rTmnmjjdMBHTZAx0TzR3tvaDhYPUulp7X3HL1VK/wBRsUlSxQZccxDacx/yXe8blTMiN8xiaH7QveWEDd6ar/8AFW4Si8NFsbISWUy6SpXSKXJ2Y6RSukqQEUildJUgNbP8K4v+yVtLX00ajt/2ytldWkUgMUmPFL+kja71hcrN0NjjxmKdh46Au3SdIDzuNqORgOEWZGS35S7eNkRZLA6JwIVT40WQwtlYCFxcnAysB5lwiSzpagMuvyudkYuLEfLJMnqP5rfrJP8AtXTGHCAAW3QA5yvO4WUJ9UObmODWs+qvJA7y4rueOMDtx3K+cnCMYp+JlrjGycpyWe70M/gcHyP6ioOnYrjZi3/xH3rH45wO3HcjxzgduO5V8SfVl3Cr91ehnGDjj9Q+273p+BY/Z/1H3rB46wO3Hcjx1gdt9ScSfVjhV+6vQ5WnwsfruRG4W3yt1rueBY/Z/wBR964WkyOn1+d+PHJMLdujG+t/XS9NsZXmGV3N+JY9La4xaz3s9/bWldl0JbufmRNfwKDs/wCopHTceUhojjDnbg55NA9Z9C2hHleYZPcz4ly9ak1GCFw8DkjheC1znlu4Hn5itEtQ8fS+88urZ8pTS3PuN3kvkVQ1TRB7XxI5L5Nf9W0X1074l4W8Xzib2T70XiecTeyfevN9us6v1Psfk7R0X2aPdcl8j9r6N3O96R4L5H7Y0YfMfevDbWJ5xN7P4pF2L28x+b8U9us6v1Hydo6L7NHuTwZyOnWNG9k+9LkzKN/jbRfZPvXhwcQ880w/2/ii8Pt5/Z/FPbrOr9Sfk9R0X2aPcHg/OP8AN9G9l3xJeIpx/m+j+y74l4i8PtpvZ/FMHCP+NN7P4qPbber9Sfk9p+i+zR7ZmkvhO1Pn6fkNA/Rwghx+tV4JB2Y7yvK6K/Fi1COSJ00hbfk0Bziukhes42Sr8Gf/ADYvjWzT6qUo5lL7z5/a2yFVelVDKx7qXPmT4JB2Y7ypOHGX2b2R+qCsjZZHGhjPv/yxfGqeMtgs4Z2evwiH41etS/ePKezp9jh8BMjZGKY0D1BY48ZscheHyONVTnWBvWtk6rHjtPGQyNIHQ6N1dzlqM4QwRZBgy63AETRWWuBAO8c45/Sq3qYJ4cu01R2Rq5R3o1vkdmkqShminjEkMjXsPM5psJte10j4xe0wAndu337lZlGJwksprs7RUildJUpOSKSpXSKQDpFKqRSAVJ0nSdIBUtPVsjwXT5pR+cG+SOs9H10t6l5/hNMS+DGbvN8Y4erm+sjuXdcd6SRXbPcg5GDRcNjmsY8BwuzfU3d9u0uy5mnMOy4Qg9SxaTihjHjoaAy+utx+9OTQsSSXjH7Rd60tlvTbIphuVpGWTGwnxOLYo3bt1BeVy3TYuQ7ioA1vpba9nDixRABg5lckEcrS17Gm/QuC08vpuq4pGzmQxg9YauiNR0kkBsYs83kLU1PQ3ROM+Lv6dmliZqLBg5MU0DWzNidsnZ6aKhvCydwjvzUepzdG8CcyR+o7Ww6tkA87t5+9dEt0CrDZT85WXgtp+PkYDn5DA6pKF+oL0Iw8UN2RFHXqWTT0wlWnJcz3drbQ1NWsnXVY1FYWE/BHAw8TRMt2zGyS/S4rfPBzTj/hu9pdGLGx4jccbGn0Lka/LBx0Ymjgexo53uII37+b5u6lbKmtLlFGKraOsnLErpJef6ouPg/pjy8Nif5Dtk2emgfvV8nNN7J3tKYNfwWRAPeA6yTsjdz+lZOUWn9oe5Sqa8fRRzPaWtjJriy5eLJ5Oab2TvaQeDmmn/Cd7SrlFp/aHuWDM17Hkg/suSYnBzbfsB1Dp3H/AJuR01JZ3UK9oa2ySjxmvrZm5Oab2TvaRyd03sT7SDwgwWANkc/aG422rKOUen/Ld3IqavdRy9o65PDtl6sOTum9ie9J3B/TGi3RbIHSXUjlHp/y3dy09U1rCy8cRM4twLrLZm2OY0fWDRR01pcoomvaGrlNJ3SS82bLdF0szNjbAXWwu2g6xuIH3/UVl8Qab5uO9anB/UIBxkJ4mMAgRtjFADeT9ZXe22fLb3qI1VtZcV6Hd+v1dc91XSf1v8zmeINN82Hel4g03zcd66m2z5be9LbZ8tveuuDX7qKf4lrP92Xqzm+ItPA8mAA9G9LF0TFhO3IwSPJJNjda6TpY2iy9tetSyaJ/5kjT6inBrzndJ/iWscXF2Pn4nP1PBdkCNkWPA9jRuDyW0bF8w6v+b1uwwthjDGNAAAG70CvuWZC6UEpORTPU2TrjW3yX4kUlSukqXZnJpKldJUgCk6TATpAKk6TpOkBPNvXlptrK1zJlBaYscMDuvaraDR3gldnhDtHS3saSA9zWuo0S0uAKvM0rAxcuKHCxmwuZCBMYyQHuNEWOYkfer6otRc0Zb5pzVbRnwIuLxmDpO8rZpDW0AB0J0qDUKk6TpOkBNLzfCaGGJj5GtAeWEd+7716al5Xha/mb1vA+0/cqrniuT8Dbs2HE1lUf8kTommSZmnMkbkviAc4U3p3863/EEvn0vetzg5Hxej49ii5u13rp0lKxXFeA2lPf1lr/AMn8TgeIJfPpe9auRwYmlP8Aei7+JeppFK0xHkRwSk6ZwnySf5wF62kUgPJ8kn+cBHJoxc+Y1u++detpYJsOGY3I0n51DSfJncLJ1veg8PwPM8meOAAy2urqNp8kj5wvSQYcMBuNpHzrPSJJdhE5ym8yeWeU5JHzhHJL/uF6ukUpOTy8XBUMdZyD8y2uTrfOpvaK71JUgOFyeZ51N3lHJ5nnM3tFd2kqQHCdwdjII8Jl71rx8G3sl2hlPr0FelpKkBzRphEewciT12skGCIueV7vWt6kqQEUilVJUgJpKldJUgCkUnSdIBUnSdI5hZQHI13KZCGCQbTGuBc0dIBtPSp5tQnflT7i4l2yOglcbXpjkZbYgedy9Ho8PFYg9KneeMHO6t7e7zdpOk6TpQdCpFJ0nSAVLxXCmS52i/1nHuH4r2rtzSeoLxGrSY2RmQh7ZHsgncch7GOIY2huJrrpZ9TzqaPV2K93Wwm02ll8vI9fpkfF6fjsAqo2/YtmkodnimbBBbQojmpXSuisJI862TnZKT72xUik6RS6KxUilVIpATSKVUikBNIpVSKQE0ilVJUgJpFKqRSAmkqVUikBNJUqpFICKRSqkqQE0lSqkUgIpFKqSQCCaEIBha2eSIHUa3IQgPEPJOoiyede507+6t9SEIDaTQhACaEICZf0bvUuBwfJ8UcJDZ/Od9pQhZNT2x+v4Hu7G+hb/wBP/R1NB36Nh32QW+hC0V/QXkeVrP6iz/k/iCEIXZnGhCEAIQhACEIQAkhCAEIQgEgoQgEhCEAkkIQAkhCASSEI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12" descr="data:image/jpeg;base64,/9j/4AAQSkZJRgABAQAAAQABAAD/2wBDAAkGBwgHBgkIBwgKCgkLDRYPDQwMDRsUFRAWIB0iIiAdHx8kKDQsJCYxJx8fLT0tMTU3Ojo6Iys/RD84QzQ5Ojf/2wBDAQoKCg0MDRoPDxo3JR8lNzc3Nzc3Nzc3Nzc3Nzc3Nzc3Nzc3Nzc3Nzc3Nzc3Nzc3Nzc3Nzc3Nzc3Nzc3Nzc3Nzf/wAARCACyARsDASIAAhEBAxEB/8QAGgAAAwADAQAAAAAAAAAAAAAAAAECAwQFBv/EAEoQAAEEAQECCAkHCQcFAQAAAAEAAgMRBAUSIQYTFjFBUVORFBUiVGFxktHSUoGUobHB4SMyM0JVY3KToiQ0Q0VigvA1ZHOywvH/xAAaAQEAAwEBAQAAAAAAAAAAAAAAAQMEAgUG/8QAOhEAAgIBAQUFAwoFBQAAAAAAAAECAxEEBRITIVExQWFxkRRSsRYiMoGTocHR4fAVMzQ1YkJTcoKy/9oADAMBAAIRAxEAPwDTpOlVIpdAmkUrpFICKRSuknDyT5exuvaI5kSy8EN4WRUilVemwd4pFI1jkE8rJNIpXSKQkikUrpFICKRSukUgIpFK6RSAikUrpFICKRSukUgIpFK6RSAikUrpFICKRSukqQEUildIpARSKV0ikBFJUrpFICKRSukUgIpKldIpAZKRSqk6QEUildIpATSl7A9pa66PUslKJ3iGGSU8zGl3cERD7OZRaaa7ocNoeqyPuKVLanhMWkaXKfkmJ59J3j6771gpW31uueCjTXK2vJFJ0qpOlUaCKSO4E0TXQFkpJwOydmtqt19agldprcY6aMBgcxzgD0eSLr7is9LFhQSRRflnW8103QHMLoLYpcxzjLLb9xScYdiIpFK6RS7KSKRSukUgIpFK6RSAikUrpFICKRSukUgIpKlkpKkBFIpXSKQEUlSyUlSAikUrpFICKSpZKSpARSKV0lSAyUildIpATSKVUnSJZIbwskUk5jXtLXtBaRRBHOogdxri5mS2RvS0NHk/ePnWxSlrdIjJSQmvOwYtpxY0CmneAppVE2+MPUaTpXajOU30KNLu7skl2NkUnSqk6VBpIpY8iQQQSSn9RpKz0tDWY5X4RZC3atw2q6hv+2lxZLdg2aNJUrr4VvsbSFpUpkx9hxt7Kv1EX71u0uVpDJRk7Ww4MMey6xW8cy7FKrTTcqlk27a08aNbNR7Hz9f1MZoCyUwL5lqFspOYOOfuZuuiGO3kAbuqlvAGhfP0q2MsmK6lVpfn4J9F1IpFLJSKXZnMdIpZKRSAx0ilkpKkBFIpXSKQEUlSyUikBjpFK6RSAikqWSkqQEUildIpAY6RSukUgIpKldIpAXSdKqTpARSUm0GEsBLgLABq/QslIpE8MhrKwYIg2R3GmF0bwNm3gbVfMTuWWldIpTKTk8siEFFYREQ3yhOkM3TPHWArpX384wfgZ9NylYvEik6VUsOTJI1zIoOL4191xhNADnNDn6NyzN4NkIObwjJSmQfk3X1FYBNlCNwkZFxolbGNm9k3VnuP1LZnH5GT+E/Yud5NPBdwZVzjvdfy/M0sLIjp4fI1u+/KIH/OZbJngA3zxD1vC0tDfO6OUR5WTCA7mhmLAe5dGVk0zNiXNzXtPQ7IcQs1ErOGsI9natOkWsmpzafLuz3I0z4E7I43wpm1dlonGyT0Ei95WY5eMHtZxzLPUbr1no+dTFpkMMnGRPnY/wCU2Qgom02OeUyTSzyOd+eXyEl3VaszauyK9TI4aCTW9dLCXu/qbNIpNkbY2BjBTWigFVK88p4zyIpFK6RSkgikUrpFIDHSKWSkqQEUildIpAY6RSyUlSAikqWSkqQEUildIpAY6RSukUgMdIpXSKQF0ilVJ0gJpFKqTpATSKVUnSAwc2R62/estLHIKnZ6QVnpaLedUH5mWnldYvL4EUuZqbtPmkMOoHZ2N7HEHn6aPSebcutSdLJOO8sHoUW8Ke9zz3YeGvj5Glp8BjxImP2iWElpeTdWav5itiQXG/8AhKy0k4eSfUpUcRwROxzs333vP3nG4P8ANkD/AFBdilyOD/6TJHpC7VKjSfyUept/+4T+r4IikUrpFLSeMRSKV0ikBFIpXSKQEUildIpARSKV0ikBjpFK6RSAikqWSkqQEUildIpAY6RSukUgMdIpXSVICKRSukUgKpOk6TpATSdKqRSAmk6VUikBrZAp8Z9JWcBYssboz/qWdm9gPoV8udEfNmWHLUS8kKk6VUilQaiaQRuKukUgODwf/vOUOn8V3KXE0EVn5Q9f2hd6lm0n8o9nb/8AWt+C+BFIpXSw5Uhiitr42OJoGQEjr6x1LSll4PFbSWWXSKUYsnGxAl7HnpcwENPSKv0Us1I1gJ5WTVmMfHMLpi0t3bIkraPQK6VnpHERbe3xbNu72tkX3q6Utp4wRFNN5IpFK6WjFlHjvLma9rjQY2Igizus36D3FFFvsEpKOMm3SKV0ilB0Y6RSukUgIpKlkpKkBFJUslJUgIpKlkpKkBFJUslJUgIpKldIpAVSVtBokX61dLWycGPIcC4uaf8ASaQGwE6XEzdSl094ijYHMHS7nWbTtZGU/YfGGnrtAdWk6VAJ0gNXNH5EHqcFlhFxtUZ5a3GO0atzQPSSQAFs42LlGBjmwtc1wsHj4xuPoLlpjFyowuv4GOU4w1GZPu/EmkUs/gmX2DfpEXxLSfkmOYROgdtH97HX/squDZ0LvaKveM9IAWWLHypAC3HFHryIh/8ASyDBzOwj+kxfEnCn0HHr6nmNE3arlN9B+0Lv0uHosMr9eyIo2Avp1gyNaNxHSSAvTeAZnYxfSoviWXSQk63jqz29vWwWqWX2xj8DVpNkJme2ISMiLjQe8W1vpK2fF+Z2UX0qL4lzNZkdhwuiyI6LxsgsljdXc5a41TbXI8Od9e6+Z2IuC+bRLNZwCHG97HH/AOlk5MZ/7Y0/+WfiXj4MjI2BxfHV62+9ZfCMv973j4lu9nj+0eb7VZ+2er5MZ37Y0/8AlH4kuTGf+2NP/ln4l5TwnL6pu9vxI8Iy/wB93t96ezQ/aJ9qs/bPVO4NZzQSdY0+h+7PxLm5WExsjI55Ysl0Tg5skYIbfo3/ADLjST5Owdrja6d7fetnSMlrm+Dsb5e0Tb5GNu/WVVbRiPzO0uo1Lcvnvl5nRpFLZGDlkWI4PpUXxI8Cyuzg+lRfEsvCn0NnHr6mrSKW0MHKPMyD6VF8SDgZY/Ux/pcfvThT6Dj19TVpKlkkhyI/zomH1TsP3rTmnmjjdMBHTZAx0TzR3tvaDhYPUulp7X3HL1VK/wBRsUlSxQZccxDacx/yXe8blTMiN8xiaH7QveWEDd6ar/8AFW4Si8NFsbISWUy6SpXSKXJ2Y6RSukqQEUildJUgNbP8K4v+yVtLX00ajt/2ytldWkUgMUmPFL+kja71hcrN0NjjxmKdh46Au3SdIDzuNqORgOEWZGS35S7eNkRZLA6JwIVT40WQwtlYCFxcnAysB5lwiSzpagMuvyudkYuLEfLJMnqP5rfrJP8AtXTGHCAAW3QA5yvO4WUJ9UObmODWs+qvJA7y4rueOMDtx3K+cnCMYp+JlrjGycpyWe70M/gcHyP6ioOnYrjZi3/xH3rH45wO3HcjxzgduO5V8SfVl3Cr91ehnGDjj9Q+273p+BY/Z/1H3rB46wO3Hcjx1gdt9ScSfVjhV+6vQ5WnwsfruRG4W3yt1rueBY/Z/wBR964WkyOn1+d+PHJMLdujG+t/XS9NsZXmGV3N+JY9La4xaz3s9/bWldl0JbufmRNfwKDs/wCopHTceUhojjDnbg55NA9Z9C2hHleYZPcz4ly9ak1GCFw8DkjheC1znlu4Hn5itEtQ8fS+88urZ8pTS3PuN3kvkVQ1TRB7XxI5L5Nf9W0X1074l4W8Xzib2T70XiecTeyfevN9us6v1Psfk7R0X2aPdcl8j9r6N3O96R4L5H7Y0YfMfevDbWJ5xN7P4pF2L28x+b8U9us6v1Hydo6L7NHuTwZyOnWNG9k+9LkzKN/jbRfZPvXhwcQ880w/2/ii8Pt5/Z/FPbrOr9Sfk9R0X2aPcHg/OP8AN9G9l3xJeIpx/m+j+y74l4i8PtpvZ/FMHCP+NN7P4qPbber9Sfk9p+i+zR7ZmkvhO1Pn6fkNA/Rwghx+tV4JB2Y7yvK6K/Fi1COSJ00hbfk0Bziukhes42Sr8Gf/ADYvjWzT6qUo5lL7z5/a2yFVelVDKx7qXPmT4JB2Y7ypOHGX2b2R+qCsjZZHGhjPv/yxfGqeMtgs4Z2evwiH41etS/ePKezp9jh8BMjZGKY0D1BY48ZscheHyONVTnWBvWtk6rHjtPGQyNIHQ6N1dzlqM4QwRZBgy63AETRWWuBAO8c45/Sq3qYJ4cu01R2Rq5R3o1vkdmkqShminjEkMjXsPM5psJte10j4xe0wAndu337lZlGJwksprs7RUildJUpOSKSpXSKQDpFKqRSAVJ0nSdIBUtPVsjwXT5pR+cG+SOs9H10t6l5/hNMS+DGbvN8Y4erm+sjuXdcd6SRXbPcg5GDRcNjmsY8BwuzfU3d9u0uy5mnMOy4Qg9SxaTihjHjoaAy+utx+9OTQsSSXjH7Rd60tlvTbIphuVpGWTGwnxOLYo3bt1BeVy3TYuQ7ioA1vpba9nDixRABg5lckEcrS17Gm/QuC08vpuq4pGzmQxg9YauiNR0kkBsYs83kLU1PQ3ROM+Lv6dmliZqLBg5MU0DWzNidsnZ6aKhvCydwjvzUepzdG8CcyR+o7Ww6tkA87t5+9dEt0CrDZT85WXgtp+PkYDn5DA6pKF+oL0Iw8UN2RFHXqWTT0wlWnJcz3drbQ1NWsnXVY1FYWE/BHAw8TRMt2zGyS/S4rfPBzTj/hu9pdGLGx4jccbGn0Lka/LBx0Ymjgexo53uII37+b5u6lbKmtLlFGKraOsnLErpJef6ouPg/pjy8Nif5Dtk2emgfvV8nNN7J3tKYNfwWRAPeA6yTsjdz+lZOUWn9oe5Sqa8fRRzPaWtjJriy5eLJ5Oab2TvaQeDmmn/Cd7SrlFp/aHuWDM17Hkg/suSYnBzbfsB1Dp3H/AJuR01JZ3UK9oa2ySjxmvrZm5Oab2TvaRyd03sT7SDwgwWANkc/aG422rKOUen/Ld3IqavdRy9o65PDtl6sOTum9ie9J3B/TGi3RbIHSXUjlHp/y3dy09U1rCy8cRM4twLrLZm2OY0fWDRR01pcoomvaGrlNJ3SS82bLdF0szNjbAXWwu2g6xuIH3/UVl8Qab5uO9anB/UIBxkJ4mMAgRtjFADeT9ZXe22fLb3qI1VtZcV6Hd+v1dc91XSf1v8zmeINN82Hel4g03zcd66m2z5be9LbZ8tveuuDX7qKf4lrP92Xqzm+ItPA8mAA9G9LF0TFhO3IwSPJJNjda6TpY2iy9tetSyaJ/5kjT6inBrzndJ/iWscXF2Pn4nP1PBdkCNkWPA9jRuDyW0bF8w6v+b1uwwthjDGNAAAG70CvuWZC6UEpORTPU2TrjW3yX4kUlSukqXZnJpKldJUgCk6TATpAKk6TpOkBPNvXlptrK1zJlBaYscMDuvaraDR3gldnhDtHS3saSA9zWuo0S0uAKvM0rAxcuKHCxmwuZCBMYyQHuNEWOYkfer6otRc0Zb5pzVbRnwIuLxmDpO8rZpDW0AB0J0qDUKk6TpOkBNLzfCaGGJj5GtAeWEd+7716al5Xha/mb1vA+0/cqrniuT8Dbs2HE1lUf8kTommSZmnMkbkviAc4U3p3863/EEvn0vetzg5Hxej49ii5u13rp0lKxXFeA2lPf1lr/AMn8TgeIJfPpe9auRwYmlP8Aei7+JeppFK0xHkRwSk6ZwnySf5wF62kUgPJ8kn+cBHJoxc+Y1u++detpYJsOGY3I0n51DSfJncLJ1veg8PwPM8meOAAy2urqNp8kj5wvSQYcMBuNpHzrPSJJdhE5ym8yeWeU5JHzhHJL/uF6ukUpOTy8XBUMdZyD8y2uTrfOpvaK71JUgOFyeZ51N3lHJ5nnM3tFd2kqQHCdwdjII8Jl71rx8G3sl2hlPr0FelpKkBzRphEewciT12skGCIueV7vWt6kqQEUilVJUgJpKldJUgCkUnSdIBUnSdI5hZQHI13KZCGCQbTGuBc0dIBtPSp5tQnflT7i4l2yOglcbXpjkZbYgedy9Ho8PFYg9KneeMHO6t7e7zdpOk6TpQdCpFJ0nSAVLxXCmS52i/1nHuH4r2rtzSeoLxGrSY2RmQh7ZHsgncch7GOIY2huJrrpZ9TzqaPV2K93Wwm02ll8vI9fpkfF6fjsAqo2/YtmkodnimbBBbQojmpXSuisJI862TnZKT72xUik6RS6KxUilVIpATSKVUikBNIpVSKQE0ilVJUgJpFKqRSAmkqVUikBNJUqpFICKRSqkqQE0lSqkUgIpFKqSQCCaEIBha2eSIHUa3IQgPEPJOoiyede507+6t9SEIDaTQhACaEICZf0bvUuBwfJ8UcJDZ/Od9pQhZNT2x+v4Hu7G+hb/wBP/R1NB36Nh32QW+hC0V/QXkeVrP6iz/k/iCEIXZnGhCEAIQhACEIQAkhCAEIQgEgoQgEhCEAkkIQAkhCASSEI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14" descr="data:image/jpeg;base64,/9j/4AAQSkZJRgABAQAAAQABAAD/2wBDAAkGBwgHBgkIBwgKCgkLDRYPDQwMDRsUFRAWIB0iIiAdHx8kKDQsJCYxJx8fLT0tMTU3Ojo6Iys/RD84QzQ5Ojf/2wBDAQoKCg0MDRoPDxo3JR8lNzc3Nzc3Nzc3Nzc3Nzc3Nzc3Nzc3Nzc3Nzc3Nzc3Nzc3Nzc3Nzc3Nzc3Nzc3Nzc3Nzf/wAARCACyARsDASIAAhEBAxEB/8QAGgAAAwADAQAAAAAAAAAAAAAAAAECAwQFBv/EAEoQAAEEAQECCAkHCQcFAQAAAAEAAgMRBAUSIQYTFjFBUVORFBUiVGFxktHSUoGUobHB4SMyM0JVY3KToiQ0Q0VigvA1ZHOywvH/xAAaAQEAAwEBAQAAAAAAAAAAAAAAAQMEAgUG/8QAOhEAAgIBAQUFAwoFBQAAAAAAAAECAxEEBRITIVExQWFxkRRSsRYiMoGTocHR4fAVMzQ1YkJTcoKy/9oADAMBAAIRAxEAPwDTpOlVIpdAmkUrpFICKRSuknDyT5exuvaI5kSy8EN4WRUilVemwd4pFI1jkE8rJNIpXSKQkikUrpFICKRSukUgIpFK6RSAikUrpFICKRSukUgIpFK6RSAikUrpFICKRSukqQEUildIpARSKV0ikBFJUrpFICKRSukUgIpKldIpAZKRSqk6QEUildIpATSl7A9pa66PUslKJ3iGGSU8zGl3cERD7OZRaaa7ocNoeqyPuKVLanhMWkaXKfkmJ59J3j6771gpW31uueCjTXK2vJFJ0qpOlUaCKSO4E0TXQFkpJwOydmtqt19agldprcY6aMBgcxzgD0eSLr7is9LFhQSRRflnW8103QHMLoLYpcxzjLLb9xScYdiIpFK6RS7KSKRSukUgIpFK6RSAikUrpFICKRSukUgIpKlkpKkBFIpXSKQEUlSyUlSAikUrpFICKSpZKSpARSKV0lSAyUildIpATSKVUnSJZIbwskUk5jXtLXtBaRRBHOogdxri5mS2RvS0NHk/ePnWxSlrdIjJSQmvOwYtpxY0CmneAppVE2+MPUaTpXajOU30KNLu7skl2NkUnSqk6VBpIpY8iQQQSSn9RpKz0tDWY5X4RZC3atw2q6hv+2lxZLdg2aNJUrr4VvsbSFpUpkx9hxt7Kv1EX71u0uVpDJRk7Ww4MMey6xW8cy7FKrTTcqlk27a08aNbNR7Hz9f1MZoCyUwL5lqFspOYOOfuZuuiGO3kAbuqlvAGhfP0q2MsmK6lVpfn4J9F1IpFLJSKXZnMdIpZKRSAx0ilkpKkBFIpXSKQEUlSyUikBjpFK6RSAikqWSkqQEUildIpAY6RSukUgIpKldIpAXSdKqTpARSUm0GEsBLgLABq/QslIpE8MhrKwYIg2R3GmF0bwNm3gbVfMTuWWldIpTKTk8siEFFYREQ3yhOkM3TPHWArpX384wfgZ9NylYvEik6VUsOTJI1zIoOL4191xhNADnNDn6NyzN4NkIObwjJSmQfk3X1FYBNlCNwkZFxolbGNm9k3VnuP1LZnH5GT+E/Yud5NPBdwZVzjvdfy/M0sLIjp4fI1u+/KIH/OZbJngA3zxD1vC0tDfO6OUR5WTCA7mhmLAe5dGVk0zNiXNzXtPQ7IcQs1ErOGsI9natOkWsmpzafLuz3I0z4E7I43wpm1dlonGyT0Ei95WY5eMHtZxzLPUbr1no+dTFpkMMnGRPnY/wCU2Qgom02OeUyTSzyOd+eXyEl3VaszauyK9TI4aCTW9dLCXu/qbNIpNkbY2BjBTWigFVK88p4zyIpFK6RSkgikUrpFIDHSKWSkqQEUildIpAY6RSyUlSAikqWSkqQEUildIpAY6RSukUgMdIpXSKQF0ilVJ0gJpFKqTpATSKVUnSAwc2R62/estLHIKnZ6QVnpaLedUH5mWnldYvL4EUuZqbtPmkMOoHZ2N7HEHn6aPSebcutSdLJOO8sHoUW8Ke9zz3YeGvj5Glp8BjxImP2iWElpeTdWav5itiQXG/8AhKy0k4eSfUpUcRwROxzs333vP3nG4P8ANkD/AFBdilyOD/6TJHpC7VKjSfyUept/+4T+r4IikUrpFLSeMRSKV0ikBFIpXSKQEUildIpARSKV0ikBjpFK6RSAikqWSkqQEUildIpAY6RSukUgMdIpXSVICKRSukUgKpOk6TpATSdKqRSAmk6VUikBrZAp8Z9JWcBYssboz/qWdm9gPoV8udEfNmWHLUS8kKk6VUilQaiaQRuKukUgODwf/vOUOn8V3KXE0EVn5Q9f2hd6lm0n8o9nb/8AWt+C+BFIpXSw5Uhiitr42OJoGQEjr6x1LSll4PFbSWWXSKUYsnGxAl7HnpcwENPSKv0Us1I1gJ5WTVmMfHMLpi0t3bIkraPQK6VnpHERbe3xbNu72tkX3q6Utp4wRFNN5IpFK6WjFlHjvLma9rjQY2Igizus36D3FFFvsEpKOMm3SKV0ilB0Y6RSukUgIpKlkpKkBFJUslJUgIpKlkpKkBFJUslJUgIpKldIpAVSVtBokX61dLWycGPIcC4uaf8ASaQGwE6XEzdSl094ijYHMHS7nWbTtZGU/YfGGnrtAdWk6VAJ0gNXNH5EHqcFlhFxtUZ5a3GO0atzQPSSQAFs42LlGBjmwtc1wsHj4xuPoLlpjFyowuv4GOU4w1GZPu/EmkUs/gmX2DfpEXxLSfkmOYROgdtH97HX/squDZ0LvaKveM9IAWWLHypAC3HFHryIh/8ASyDBzOwj+kxfEnCn0HHr6nmNE3arlN9B+0Lv0uHosMr9eyIo2Avp1gyNaNxHSSAvTeAZnYxfSoviWXSQk63jqz29vWwWqWX2xj8DVpNkJme2ISMiLjQe8W1vpK2fF+Z2UX0qL4lzNZkdhwuiyI6LxsgsljdXc5a41TbXI8Od9e6+Z2IuC+bRLNZwCHG97HH/AOlk5MZ/7Y0/+WfiXj4MjI2BxfHV62+9ZfCMv973j4lu9nj+0eb7VZ+2er5MZ37Y0/8AlH4kuTGf+2NP/ln4l5TwnL6pu9vxI8Iy/wB93t96ezQ/aJ9qs/bPVO4NZzQSdY0+h+7PxLm5WExsjI55Ysl0Tg5skYIbfo3/ADLjST5Owdrja6d7fetnSMlrm+Dsb5e0Tb5GNu/WVVbRiPzO0uo1Lcvnvl5nRpFLZGDlkWI4PpUXxI8Cyuzg+lRfEsvCn0NnHr6mrSKW0MHKPMyD6VF8SDgZY/Ux/pcfvThT6Dj19TVpKlkkhyI/zomH1TsP3rTmnmjjdMBHTZAx0TzR3tvaDhYPUulp7X3HL1VK/wBRsUlSxQZccxDacx/yXe8blTMiN8xiaH7QveWEDd6ar/8AFW4Si8NFsbISWUy6SpXSKXJ2Y6RSukqQEUildJUgNbP8K4v+yVtLX00ajt/2ytldWkUgMUmPFL+kja71hcrN0NjjxmKdh46Au3SdIDzuNqORgOEWZGS35S7eNkRZLA6JwIVT40WQwtlYCFxcnAysB5lwiSzpagMuvyudkYuLEfLJMnqP5rfrJP8AtXTGHCAAW3QA5yvO4WUJ9UObmODWs+qvJA7y4rueOMDtx3K+cnCMYp+JlrjGycpyWe70M/gcHyP6ioOnYrjZi3/xH3rH45wO3HcjxzgduO5V8SfVl3Cr91ehnGDjj9Q+273p+BY/Z/1H3rB46wO3Hcjx1gdt9ScSfVjhV+6vQ5WnwsfruRG4W3yt1rueBY/Z/wBR964WkyOn1+d+PHJMLdujG+t/XS9NsZXmGV3N+JY9La4xaz3s9/bWldl0JbufmRNfwKDs/wCopHTceUhojjDnbg55NA9Z9C2hHleYZPcz4ly9ak1GCFw8DkjheC1znlu4Hn5itEtQ8fS+88urZ8pTS3PuN3kvkVQ1TRB7XxI5L5Nf9W0X1074l4W8Xzib2T70XiecTeyfevN9us6v1Psfk7R0X2aPdcl8j9r6N3O96R4L5H7Y0YfMfevDbWJ5xN7P4pF2L28x+b8U9us6v1Hydo6L7NHuTwZyOnWNG9k+9LkzKN/jbRfZPvXhwcQ880w/2/ii8Pt5/Z/FPbrOr9Sfk9R0X2aPcHg/OP8AN9G9l3xJeIpx/m+j+y74l4i8PtpvZ/FMHCP+NN7P4qPbber9Sfk9p+i+zR7ZmkvhO1Pn6fkNA/Rwghx+tV4JB2Y7yvK6K/Fi1COSJ00hbfk0Bziukhes42Sr8Gf/ADYvjWzT6qUo5lL7z5/a2yFVelVDKx7qXPmT4JB2Y7ypOHGX2b2R+qCsjZZHGhjPv/yxfGqeMtgs4Z2evwiH41etS/ePKezp9jh8BMjZGKY0D1BY48ZscheHyONVTnWBvWtk6rHjtPGQyNIHQ6N1dzlqM4QwRZBgy63AETRWWuBAO8c45/Sq3qYJ4cu01R2Rq5R3o1vkdmkqShminjEkMjXsPM5psJte10j4xe0wAndu337lZlGJwksprs7RUildJUpOSKSpXSKQDpFKqRSAVJ0nSdIBUtPVsjwXT5pR+cG+SOs9H10t6l5/hNMS+DGbvN8Y4erm+sjuXdcd6SRXbPcg5GDRcNjmsY8BwuzfU3d9u0uy5mnMOy4Qg9SxaTihjHjoaAy+utx+9OTQsSSXjH7Rd60tlvTbIphuVpGWTGwnxOLYo3bt1BeVy3TYuQ7ioA1vpba9nDixRABg5lckEcrS17Gm/QuC08vpuq4pGzmQxg9YauiNR0kkBsYs83kLU1PQ3ROM+Lv6dmliZqLBg5MU0DWzNidsnZ6aKhvCydwjvzUepzdG8CcyR+o7Ww6tkA87t5+9dEt0CrDZT85WXgtp+PkYDn5DA6pKF+oL0Iw8UN2RFHXqWTT0wlWnJcz3drbQ1NWsnXVY1FYWE/BHAw8TRMt2zGyS/S4rfPBzTj/hu9pdGLGx4jccbGn0Lka/LBx0Ymjgexo53uII37+b5u6lbKmtLlFGKraOsnLErpJef6ouPg/pjy8Nif5Dtk2emgfvV8nNN7J3tKYNfwWRAPeA6yTsjdz+lZOUWn9oe5Sqa8fRRzPaWtjJriy5eLJ5Oab2TvaQeDmmn/Cd7SrlFp/aHuWDM17Hkg/suSYnBzbfsB1Dp3H/AJuR01JZ3UK9oa2ySjxmvrZm5Oab2TvaRyd03sT7SDwgwWANkc/aG422rKOUen/Ld3IqavdRy9o65PDtl6sOTum9ie9J3B/TGi3RbIHSXUjlHp/y3dy09U1rCy8cRM4twLrLZm2OY0fWDRR01pcoomvaGrlNJ3SS82bLdF0szNjbAXWwu2g6xuIH3/UVl8Qab5uO9anB/UIBxkJ4mMAgRtjFADeT9ZXe22fLb3qI1VtZcV6Hd+v1dc91XSf1v8zmeINN82Hel4g03zcd66m2z5be9LbZ8tveuuDX7qKf4lrP92Xqzm+ItPA8mAA9G9LF0TFhO3IwSPJJNjda6TpY2iy9tetSyaJ/5kjT6inBrzndJ/iWscXF2Pn4nP1PBdkCNkWPA9jRuDyW0bF8w6v+b1uwwthjDGNAAAG70CvuWZC6UEpORTPU2TrjW3yX4kUlSukqXZnJpKldJUgCk6TATpAKk6TpOkBPNvXlptrK1zJlBaYscMDuvaraDR3gldnhDtHS3saSA9zWuo0S0uAKvM0rAxcuKHCxmwuZCBMYyQHuNEWOYkfer6otRc0Zb5pzVbRnwIuLxmDpO8rZpDW0AB0J0qDUKk6TpOkBNLzfCaGGJj5GtAeWEd+7716al5Xha/mb1vA+0/cqrniuT8Dbs2HE1lUf8kTommSZmnMkbkviAc4U3p3863/EEvn0vetzg5Hxej49ii5u13rp0lKxXFeA2lPf1lr/AMn8TgeIJfPpe9auRwYmlP8Aei7+JeppFK0xHkRwSk6ZwnySf5wF62kUgPJ8kn+cBHJoxc+Y1u++detpYJsOGY3I0n51DSfJncLJ1veg8PwPM8meOAAy2urqNp8kj5wvSQYcMBuNpHzrPSJJdhE5ym8yeWeU5JHzhHJL/uF6ukUpOTy8XBUMdZyD8y2uTrfOpvaK71JUgOFyeZ51N3lHJ5nnM3tFd2kqQHCdwdjII8Jl71rx8G3sl2hlPr0FelpKkBzRphEewciT12skGCIueV7vWt6kqQEUilVJUgJpKldJUgCkUnSdIBUnSdI5hZQHI13KZCGCQbTGuBc0dIBtPSp5tQnflT7i4l2yOglcbXpjkZbYgedy9Ho8PFYg9KneeMHO6t7e7zdpOk6TpQdCpFJ0nSAVLxXCmS52i/1nHuH4r2rtzSeoLxGrSY2RmQh7ZHsgncch7GOIY2huJrrpZ9TzqaPV2K93Wwm02ll8vI9fpkfF6fjsAqo2/YtmkodnimbBBbQojmpXSuisJI862TnZKT72xUik6RS6KxUilVIpATSKVUikBNIpVSKQE0ilVJUgJpFKqRSAmkqVUikBNJUqpFICKRSqkqQE0lSqkUgIpFKqSQCCaEIBha2eSIHUa3IQgPEPJOoiyede507+6t9SEIDaTQhACaEICZf0bvUuBwfJ8UcJDZ/Od9pQhZNT2x+v4Hu7G+hb/wBP/R1NB36Nh32QW+hC0V/QXkeVrP6iz/k/iCEIXZnGhCEAIQhACEIQAkhCAEIQgEgoQgEhCEAkkIQAkhCASSEI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16" descr="data:image/jpeg;base64,/9j/4AAQSkZJRgABAQAAAQABAAD/2wCEAAkGBhQSEBQUERQUFRUWFhcWFBUXFxQUFRYVFRoVGBgVFBQYHSYfGBojHRQYHzAgIycpLC0sFx4xQTAqNSYrLCkBCQoKDgwOGg8PGiwkHyAsLCwsLC8pLCwtLCosLCwpMCksKSwsLCwpLCwsLCwtKSksLCwsLCwsLCksLCwsLCwsLP/AABEIAKcBLQMBIgACEQEDEQH/xAAcAAEAAgMBAQEAAAAAAAAAAAAABQYBAgQDBwj/xABEEAACAQIEAwUEBwUECwEAAAABAhEAAwQSITEFQVEGEyJhcTKBkaEHFEJicoKxIzNSktFTk8HwJENjc4Oio8LD4fEV/8QAGgEAAgMBAQAAAAAAAAAAAAAAAAMBBAUCBv/EAC4RAAICAQQABAUEAgMAAAAAAAABAgMRBBIhMQUTQVEUIjJhgUJxkbEjwaHh8f/aAAwDAQACEQMRAD8AvlKUreMUUpSggUpSgBSsV1cRwPdrbafa8LfiMkHfyik2XRraT9RsK3NNr0OalYrNOFClKUAKUpQApSlAClKUAKUpQApSlAClKUAKxWaUEmKzSsUEGaUpQApSlAClKUAKUpQApSlAClKUEilKUEClKxQB0YCzmuKPOT6DX/PrU1xnDZ7JHMaj8Q1B+VRGDwS3EuBxKkR6bGQRsRANSXCbhuYKyzGWNq3mP3soDz5zNYWullykvT/01NKkkk/UggazR7eVmWIgnTyOo28iKVsU2eZBS90Z9kdsmhSsTWabk4FKUoIFKUoAUpSgBSlKAFKUoAUpWKAM0pSgBWKVmgkUpSggUpWKjIGaUpUgKUpQApSlAClKUEilKUEEZ2g40MNZzkZmJyosxmaCdT0ABJ+HOqtgu0fELua5aRbqK+QqtsEAxJGjZ9BGsnf3VLdsMALr4YNmyk3U0zGLjoDbJj/dsOpmACTFTHC+ErZspaQkZdWYQC7EyzH16coG8V5jxTxCyi3bF4N/Q6WudO6Sy2d3BOIX2w4P1bVs3eW+8C3EcGBGYBWBGVvaUidjU1wWy6YVVuKVYF9CVMAu5WSpI9kjaojs9iCLhVmkXA9xNMuXIwQjqQVyNrrIbkYFqvEZaUrbJ0tTXaz/ACQ4RjP5fTgquL/fPpG3v3/p+lcHFcQ6WibS5rhhUUxGY8zJGgEmJExHOpHiH773H5ZP61y4hSVOXRhqugOo1Gh67e+tXRzk9FmHaTwUb4xWoW7p4KLxK1jrKC9eu3AC4Uhbp8MiQWVPAFJEaddRrVg7JcfOItstwg3EiToMytOVoGgMggx0G01NJbtvaaRmRw2YMZlSNQfhtuKhMLhbeHxRYtbRWsrbRS0MSrkmWMZ2jLMajMs9axvC9fZO/bJ95yamtoh5LwuV1gsFK57WOtscqupPSd43jr7q969epJ9HnWnHszSlKk5FKUoAUpSgBSlKAFKUoAxUFie1A73urCC6+YrGcpLCZynKVMQdyNjvUzic2RsntZWy/igx84qt9jOD2hbt39DIBUzzhdPKJOm8xO2uL4rrpaWK29s1NBpY3ZcvQmcDxC4zZb1hrLESviW4jARIDrswn2SASJImDHfXF3rF0Vskh2PgJ8Ki0wGYHYnOvxrtpvhWrnqqd8+84E62iNNm2PWDNKVitUomIJIA259T0E8uf/ret7WEd8xSBlIHjZtZAMQAY0O/Xka4MdZJYS5VWAWNB4wZEtIOoJ0BGoHnW2Mw+ZQFBZ8sA5shgR7R2n16naTXi9fq7ada3JvC6SeD0Wlprs06wlz2zrB91Zrk4ZPdKf4pfTl3jM8e7NHurqr2Fct0U2YFkVGTSM0pSmHApSlAClKUEiufGYvIBAzM0hF6kb+4cz6cyAfeohr+e67clPdg/h9v/m0/J8VWz2xGVw3Mj+J4c4gLlV75Hi8AJCShKEhTCCWU6ySBzFdfALzut+xnQ3MOLhZn8Wa2oUqwSZ1zDc8tZJk93BeKd2cotu7tdvMEQKJK3WBZmcqqgSgknmN66cHZycQvZlj6zZ8SyDkCq8hWA18aXZ/EnSsDVaeN7Tmujd0+o8uuUP4+zOvh2G/b4f8A2eFBaNpdbaqPfluH8tOB8CxNnE4q7exAuWrkC3bBckEEnO6vIRoMQnhOhgRXXwS2qiAcx8JaTLExAzEeSwBoIFcXB+x4wd/FYnvmcXlUZICxlk5nM+Nz/FpueuiPNVkJNdYwhexxaz7mvHcQLZLtsqsx9ApYgf3f6VFcC44uJRiFysrZWWZjoQYBIMEbbqRyrs7SYZsSnd24DXAF8egj9oWBgHSARIkSaiuz3ZW/g2c3ykXBoqsWgqZLHQD7R68+ld+GaiacavTnJY1Gm08tNO2Uv8ixhfb1OjjWN+rWHuTmA1W2ckZmPIxOhloJOxHSIjtJxAviLdpVNtbeRAGguHaL11mAMFiVCnXTKdNdOf6Q8Y02rQaFK3HdYnMQpVJ02Hi98VwcLxbXLxd5ZmLEgakliGuGB7ILaakAADXWudZCuu6Xlxx1kZpISlpoTm/V/wCv+yUs3c19g/2YCdQAqtII1BJO4g6Lr1sfDsWXBDe0u508SmcraehHqp5RVOxTFMSrGR3igkGCcyQpmNNsnxNWCxeh0fzg+auYMj1hvyeoM6HUOq3DfDFayhWV5XaJ2lYrNepPNilKUEClKUAAK8bF/NBGxVWG32p6ele1cmDI0yzlFtMs7wc8T5wBXL7O0uMnXWCazUL2lx2VFtrq12QR9wQG+JZV9C1EnhZIisvBtxHH5rNxkfKgV/ECoLQCJDH2RPOJ9Ocb2bxPcnuQwa1FxrDKAM+RgrqY2JYgg9D00WRwai3dUmAEtlpJAAIIGfUQCBpPIMa6O0GTFJYu25bubyNmZHVHDTGV2XxjPkUkSP2g1JEVha6halYkbehu8nMX0/79GdFjCw5bXUAAEgxzaIHMxzO1dNedi8HVWGzKGHWGAInz1r0rX02nhRWoQ6RkXWytm5S7FKUqwJNLiSI1HmNx5itC6oj3LpzW7clhILMwUsLZ5ANEee0ayWMv5Lbvp4UZtdvCCdfLSq3hQrWUcjxXbozknxTmzMGjT2LZNYXiqqW1yjltmv4dGct2HhIsq2wVzNbR7rEScoE3HIklokLmJPoDXtd4a1kZi5dWaIykd2TtqWZipMDUmDHIwOfDMxQhdGgQZgFokAnoSAD6mp/BuMRY6LcXY7qTyI5Mp+BWk6a2UHnJY1FUZJrBD0rS0THiEMJDDoy6MPSQa3r0SeVkwWsPApSlSQKUpQSYLAanQDUnoBqTVd4UwNlGE+IZzMT4tdY56j4VJ8dvFbDgaM47tesvoSPMDMR6VFLmtW0VULnbRkQAkSSS+sSY0BOm1U9Q+UizQu2drL3VxbiwA0ANlzeMgBrZgrGbIjjUCbbSRoa7cDfe7irdw2rbDIyli4z/ALQW2BVCAvs25y6eFiZ1HecbIbiWrVxUlrqlgGYqttQ8nMQpJGaZIA0OkKa6eG3brPee2BdVHKhgVF0q7N+0IJyuWyLMZT4VgEQBn2RUk0y7FtdFkwrr3uUDKQolCMpABbUAaEeLcSOVSOLP7Miqz/8AtI8C5B2KhpVhPNZhhvuNfnUVi+OOcWMNZuFbZsh3BYuwfMQqqzEsJhZA6/HPnXGiuUs8FupO6WF6cltuWl71CAJliSOcK2/XcVz9qMSttLZY65wAACWaVb2VUEnrtyJ5VT+JY653lpO9u6d6oCtcQEwrE5x4mGnskmJOp0NR2IyZmKg3nMSPHfM+yuYknLuBJI8yAKRprdqUl2xk6d3EnwVTtFeuXCzufHLSP4ZDLlGsQs/KetTnAlAaOg8/u/1qzcM7PrbDM4D3WDToCqhplE9ZIJ5zyGlVjs9b0UNvlAM/xBQCCORBX9adqaJ1qMrO3kbRqI25rh1Ho6O0FgmyHG9shvywQ3wnN+SurBXc1mT0I/T+tY41b/0e8NY7tpEev/uteFoe5gfaMfzFR/j86rx+tYGy+hlxNKGle0R5AUpSpIFKUoAV4WWBIIgDLAA+6YPw299epcDeB74rSxaOVTp4YB9WD/4pSpSSYxReOj1qucTUtjlnZEWNd5JJPyj3VYpqs2gWxt9409kGd8gVNvxK5jow5mubn8p1UuTrv4XvFM5iuVlfKWD9248ZUjXMIDe4jmKkcfxIvYdGEuyMMyMD4mUeMEiFEm3c0kiEmJXNwcK4ktx1FoM4M+NVPdiBp4zAYnYZc2/KDWro1tWu2vEr4g21WQmU5XvK6OFIyBnLZSuja5jotUJF2JLWHORS9t7ekQV8KkaFM48Omw15cjIHrXpZ4ubICXVa1AC5XXKsDkH1Rtvssf1rGPvWRh7t1VylbbMpUsNVBIgA5dSAIjWY50+OpwvmQn4bdLEfU1rVmgEnQDc7ADqTUNw3EO2HS7cuS7gEhdwW1AVZK6AjQgz151Gd4ro63Xz7q+dtZZQxtssiCuYpED2dqqR8XhPO2L4eCy/DJxliUkSfEeI58qpOQk5ngfZ1WNZykg6xyXkSah8NlS6LWYQG71R/DntupWOQAQkA8n6RUnZsvcbwBt9XZYUCZJGYTcbyGnUjnz9osMLL4Vk0UO6trqe8USzH7R3Yn1NVbYW3J3T4S6LdU66ZKmHqTuAMR7o/+VOcDfxXVB0FwmNvbW3cMfmuMffUBgwZ9/SOo1/zyqa4GYu3vxWz/wBK2P8As+VIrHWI8+JrF9455W+Ig/Na566OKE/WLk9Ej+Wf1Nc9ek07/wAaPPX/AFsUpSniRSlKCSu9tccFshJUM+stGUIhGYtIOhzZPzHpXB2bxLsjd5ctuMwCFHS5GhYrmEk6ERmJMfPPakFsUoiQBY0id7rz+gNSljBhnMAy5STJ+xAUxtoB5SB8My9Zs3Z6NSi3bS68LnnOOf5PC5gjeGKVTDpam2TsGyK6ZvuytxTyy3HHOpvsViVdLxQyot2VMeyHAukiIGsFfl0gQWCtHuG7yIv3A15phVVgTatD0CoDtor/AMQiz9lbNpLN8WUW2pAYqBEEqwIaeYAFZeq1CjLysdplqmpODm/RjhmHDFVIBERBAI9ldYYEH2ak8XwVe6CZbYXMIAtIsEtuI9SY561G4C7D2/xIv8yxHzFWHiDwinoZP5VY/wCFUqOa2mNnxJYK7w1rWIdEa0hCK0KVUpIKAMqmQNCfT3ye7j9kL3YQBVytoIA9uzyFRHZt8jqWiCp1gneG/wDG1S/H72YoQCViCYMAm5Zjf8Jo0ywmvuv7C7h/hkdVAu4lreOu5tBcvMF8mH+DAfzH71X+vn/E7ea+eRLXiTrIm7Ct5RlJB+761ueKtKEf3/0UvC188v2JPiv7i7+B9fj/AE+VeQvFMOjLv3lqNel2ySPgDXWl/vLYYjcHMI2I0ZSPIgiuniluz3bBbdpG8YBCIDosaED7425A15x2quyOV2zaccxaJ6KzWlpwVBGoIBHodRW9e6i8o8e1hilKVJArFZpQBwY3g6Xbtm605rRlR4SpmDDAjqBqI2qVwQa6EOS2cyhuaxK23I2O3eATpqa8Kg+NdsXwXdW7aKWCaZpK5YtKSoBBJJU6EgAk7wDWL4jRXxOS/JteHede/Jhz7Inb1xFYqyspUwYPPQ6QZ2I1iqBhu0ItXTbgupcpm01GYgXEP21OhiPtaMdqvfHsNdTh967eKd61ps+UNCvc8EJJ+zmHwmqPwXh+c3GW5cUhlyw7BRBBjIhUMCoiGnQ1T01ViTe5/nkfKymLxOCf5wWO8SFbWCYBPMglVMH0bfl7q5sZhXRvEf2T4VrltiYCXGC96k+zElWB5ByNlrHELTFQiGO8uIv4UVke6fTKhH4nA5178WwFvGXYul8ts5LVuSFzZM5YgdQdDocoGusCzqb1RDexGmqjbPbJ4RJ9seIDE4exYuAouIxOHt3V3m25LkciPEiqQQCJrz4rwy3abDhEVT9ZITQFjZFm6SC25AOok8lr17Sdnzj8ObaP3ZItXbbtbfS4uZhrI0IMGAd5qF4Zx4XMSbd9RZuWh3Vux9kNE3IaBLHKAoj2FBE5jBoJ+Yll8i9UtvKJ8WVBJCgE7kASfU71lEAJIABO5AAJ9SK2pW0oxXSMvc32zFQfa6O6QMoYZy3uS3cZo88oYDbep2oPtdAw+YkCM+p87N8frFJ1SzTLHsP0r/zR/c8OAcWF2yLgJYAMGMQTkJGbLyJHi/NVj7P4pnuuxUqGt2HVSQzZWOIAJy6D2NpO29VixeW3icvhC3pB0ABuKfDPUlTl84UchUkcNZUoO7txkygZF0iT02Aj/Jry07lVFyaPRuG54JXHYicXeXmqWW9zq4j/AKZPvFK4OGoJLKqKGUaKAPEHvFtQNQO8VfKDtXfXptFYrKIy90ec1UdtrQpSlXCsYrMUw/Di29278LI/8dStng9qADbVjzZhnY77sdaovWR9EXlpH6soXHLBOMXTdEPuQ3Z+ZX412fWQgYA+MqyoNCRmHiuR0QSfXKPtV79ocGqY1AmgXDrmEljLPcC7n7rfAVz4myS1vpkuL6tdCmfQCwP5vSkylueRijt4OuzZ/ZqABBujQgMFC2bsaEawctTXAsKEt3wJJK5mY7sxD6/KI6fGuLg1tXeyLgkF301EMbZyhgII9l/LSp98MttruQQDZk7nUd51Om9VNRsceVz7jq9yffHsVn6zkt5mDAKA5MaAKAZ015HlU9ie1WDyK5xNnKJPtqTsR7O/yrqPAbL2ShQDPbykjQ+JSCQeuu9Uy59DSs3ixLlZOndrnIPIvmj3hapulwWK1nPeWaem+Hsy9RJxa6ws5JPAGDYYTEWTsRAuLcGx6Z/lU92h/dr5uvylv+2oPCXbd7vSpVms27avGptOjsHXXb2CPdU/cIuvZDAEeNmUgESoCkEHoX+QpemW1Jv3X9la5ZbRABhVF4nhimMuSZkqRoNEaWjU8ma5rzmvsjcOtn/V2/5F9/Kvm/0hYNbeNtlFVQ1lZgAAlXuDl+Jav+IXebVjHQjRVeXZ32QlvEOjlViGCuFYEmWAzEMCN2UmNdW867mR8hIKLodgzEAzMSQAYnkdtqjsSINto/iX5K428lb3VKDxW43nw+ubTX1msePMlk1pdFltKqKFB0UBRJkwoAEnrpXoGnbX01q2DBJsESPwrH6Vpd4Xab2rVs+qKdPhXp1q8eh5z4XPqVc6b1hAWEqrsOqo7D4gVZ7fB7KkEWrYI2ORZ/St7+PVQ0ySpiADJMKYUHf2h5a+tEtY/RHS0q9WVUq39ne/ubx/7a0e4Rvbv/3GIP6JVnscTDNGS4IGpKEDnsT7Wx9meXUV7LfkxlfTqrR7tK4+Mn9jr4WH3KXxLv8Au/8AR0/aHYXbd4CIO6hZBmN9K5eLdlreLCG59YS6i+FjZOQE5SfDzBIHMR8q7MJ2Sa1evXVPfG8QQ1y04uIMzMVLOII1A1KaKPKvS8Wt/vrQA6xl5bQxyn3Md6x9Zq7JvEovH/Bq6euFDTplz79Pn0MdqcaWwd5SuptlmIYgDLLk924ndDt8arfArQHeEc20/KMv6qasOMW1dtspAAZHXUFASwZV3gH2p57Cq52YJawkzLqp9c06+U5p6iafoLvMjJexU1VexolioNy2vQMzD/eMgUfBHPvFTOJ4It6/c8SrLW85zEMVFq3oi7SYieUDeIqu8NPjGhH7dwJMnKWYoSSSTKJa9AQOVWlMcQ14ZM3jXTwnezYIlSdpnrsaZrHHy8y6OKM7uDs7RcW+qYc3VtPdClRltjMQrEDNlH2R/nyrvajEcPujCfX7TrdxCg290u2x4fCzgqZBuABNTJMLvUhhOPJbYq7hXPiyHwQADqFaAB4TqCRoK7k4lbuFdUcqZWQHKsNJWJynXfeqUdXCP6X+CxKmR44XsJZSc1zE3B/C99yo9y5Z9DIriw2JtPfvp3ioLb90skFmdf3jEbBZbKIA9hjJnSw2+Jbaj9K5VsWbijvLVq4TBYlLbSTzMjr1qxDXQzltiZ0NrCRH38IUIEhs0lSpBJjfw76e8DrUZxbhqYiy1u4JBBjUiGysAZH4j8astjB4XDsWt2bFkkQWVLdsxIJBIA6A+4Vx8YxeFdX8aZyrDw5WZtDAKwZ5+fmKuLxCMltfJX+EecrgomKXNYZmElFW7r0TK7x0JXOvv+E/hME1zws6uusd5bDsN9Q6unxOvUncxXZs5lsZwDmt284PPNbXMD6y3zqZ7PEhVU/ZlD1Pdl7cnzOQe81kpZX5NiTwdb4RluEM2bKqquVciqpAaAoJ58yTpFZipKxwSzfu3WvWldgbYGYTAFtDA6ampB+z9mIVAnmkofeRv763KdQoRUcGLbp3OTlkrtKln7NNPhu6feTMfirKPlXkOzV3+1tf3b+7/WVaWqgI+GmMPtIqTtVF4QVIkQmhiASCdgQNCfLnWQjTZRcfijfxV5rbAePKJ1BVB3cudwpKMQRHXXatOP3CtvDvGV7qPIzE90jpZVJMD7YBzQIBYR05uEYNLlmyWWfBbknQgv3asJ3Gp1HONZ2qz9rbCm/aA1/ZvmXllL28nzV4jzPITYzykI92bdnCDcRFTILaC9Gk+PvLQWF0keIkyeXmadt+0v1MK3dNcF1LlqVMZW0Kg6bmSAPI119nbRN3N/Bag+ZuMCB7ha/5qsJQUm2OeCxTKMZJyWV7GmHbwr1hdOmgr0Y0C1tkoRwQ1rs/bttiHXPOJjvNokArKiNJzEnzJNQ/Y/D48Xbj48sQii3bkWgWMyzju/snKu+uvlVyikVzsWUxyultknznHL7WPY1U9apv0kYAGzbvAS1t1Xl7F1lB94YKR7+si5lKhe2OGz4HED/ZE+cJDGDyMAweRiiyOYtHEHiSZ8uxqzYDb5GVtByGYE+4MT7jzrtwd+EJWJWWAI0JQ5gD71+ZrydSMPcJgkW7kmIUwlzWJMDy6Vizhsly/Ykxbu3LaknXuwwCkk88uYeZWayksLd7Gk3n5T6/hrwZAw2YBh6EA/416hqr3YvFZsOU/snKDf2CFdR6APlH4KsOWtaL3LJlyWHgzNalhWctAldEHletBlKkmCIMEqdehEEeorjHCxAGgGULAzTCjwy2aTEk69ffUiUplqAIvD8Ctq7OMxYz4ixJ1A2Y+Ly3rp+ogbvcPPV2PuPUeVdmWsMtRhE5Kt2p4Tbt4W9cXMjhSFYGPE5VNBsTJ003iqxwW4qFBlbKIVBGbNEBFn7LE6DNAk7k1ZPpBuHu7FvWLl7xHl+zS5cUfzIp/JUd2WwJF62C2ZYuOJHim33QUFpgwboMwD4BuabXCMItpCptykkyNs2e5v8AcOxDK1rvHB5GwsAEzEMiLP3hqJgWW1hGu3SbLBUQC0+ZWcl0LORJcEfvd9Zk+UxeOwOXH3DJzd5mkblLiTkY84aYHQL1M2XgFmGvx7JuKfzm1bzn09k+uaubYRnDbLomDalkruP+jk37/e3MQwbwiETKRlUiUJZsupn3mpjAdnDbQJdujEIswL1oO43MB5ncDcE6elTP1RoEuCZkyum4OykdK3Fp5Gqgc4BJJ5xrp86RGmEekWp6iyyKjJ5S6Oa1wi1Gtm2OQhV25cvM1v8A/k2f7JP5RXWEPUbdOevn6U7vzrvZH2E5ZzW+F2Rtat/yr/SvdLSr7IA9ABXi6XNlKHzIIj3A6/EV6W7T6ZmB6wuUfqaNq9iMs+bLZ7nFXLWkW7sJAiLZGZAPIKVX8scgWksNjAMdibRUrFxGBjwt31pLkD7059Ofxry7Q2guOuGNZRumjW1X4HIR7j0rpxNuLpdYDd9bUzpmVsKhykwTvaBHQgeYqrjmRbcuIssvDr0XGX+NFedd1ARh7hkP5qlA1Q2fKbL8s/dsZ5XRAn1dbY99TIFWodFaXZmaA0is12clcwZ2ruvZe7fPouVs5+7BzfKa4MGRpUiFVlIaCrAhvNSNflNcHUijdli11VzxreCSP4LdxjPvFmJ85rs7f3Arku2QDDMqufCjM5eQHO7jIsCZGfTc1Wfo146zcQWw7A2xad7IAAYsIytcP2myNc6CSTG0W/6VboGAAbZr1ofDM24II9jfpNPf1ISujp7BYtbqF7bZkNuyCdYFxQ4ZfxAZJHInXWrdXxzsH2wGAL2b4b6uzZkZVJ7pjoVKqCSGMa8j1kx9X4bxW1fTPZuLcWSJUzBG6kbgjoda5mnk6i8o7KUmlcnQpSlACvHF2wyMCJBUgjqCIIr2rVjUMD41aXPheZm2DpIJ0LFQeraj81dXE0Ax99l1V2V131V1RwR/eH4HpW+BIiFkrmIEa7MR/iK14s5nCNOrYG1PUkM3/wArMa+WX2ZpZ+ZfctvYUeK//wALr0f/ANfKrfVR7Db3/wDhjz07z+o+dW6r9X0Io2/WxSlKaLMM4G9ZrFZoAUpNYmgCpfSH4bVq43sW7mZgDDZsrBSJIB0Lgg/xTyr17PJ47Wn2LpPkC1kD4lflXj9JeGLYQPPht3LbXFG7IWVTA5mGIjnmPOK8OwPG7eMZ3QMosr3cOIZu8YvnyjZfBlGupDbRXf6Bf6iN7SY0272IuWyIW9bk7xC2hd15aaeX8tXDgLkG8h3W6SD1FwK4HqCSPQA86pn0u8PtlLJHge47ByugdUSYddnIhYkGADWfo37X2bVkYXEMlpkJNt2IUXVZiZZiYzzPSR6V01mGSE8Twz6TWa0t3QwBUgg6ggyCOoIrelDRSlKAMGtctb1iaAKH22n64kDTuNfUO2X1jxfzVvcXW433cDc26Xrtto/IoHvrm+kjituxfsG4T40ceGDGVl1bWQPGdYPstyBrot4tWsXiDDWsOoeYhGzl0JI03BO/Kq3Kmyw/oiTeIP8AozmfZAuD/hRc06exU9VbxWLQ4W6A6+NXtp4lOZmDIoXXxHUVZRTYdCp9ilZpTDgq+DB0+H+fj8qkrdqVg7bEbaEa68q4sJUpZFcJnTR8Octw7GsAGzYe4WWR7dli2UkrpD2yyzy12ivreO7K4bF2crI2S4Vu6PcDBsgVWBzeHwwI2idKlb/D7dwqblu25X2SyKxX0JGnurqS0ASYEncxqY6nnTHLOBajgod36HsPHgv4pG1g5w41ndSon4j9InOyHY/6haZFvPczNmZmVQdFVQBHQL5ySfSrIK2ocm+ycIwKzSlQSYNYralAEaeLHv8Auu6u+wzG5kItyuTwBjuSGJHLwnWvmnH/AKSsbcmzZw1zDs2n7u898T/CCgVW8wDHI86+uRSK4km/XB3CSi+Vk/PY7A49WBXDYkF51W4q7mfG2eV/Nr76+g9s+HNa4bYuvl7zDW0RwNA2dUtsqx98I3op8q+hxXzP6S+FY7EYhLdmy1yyFGTLky942YMbhYjKQIAMQATqcxATKtRi+2OVjsks4WDn+i7tN3l/ELcXLFu2ywGjKrODmB1mbw1gDRukn6khqr9hOyTYG0/eMGu3WDPl9lQJyopOpAkmTuSdKtIptSaikxVrUptozFKTSaYLMGlZJrE60AYisEVtmrJNAFP+kbDYm5hLiWEUoF7y42ci6e7ObLbt5YJ0DSWHsxGoqkfR5xVMNiyxJ7vEAKzScoYsGtt6TcZTz8U7A19mqlv9E+DN03B3iqWzG0pQJ5qsrmRZ5A6TpHJkZLDTFyi85R09rexrY7KRiMmQkovdqySSM2aCGnwge1101gVS99EeKjw4qwxJkhrLKOca5mnfmK+nYHhyWUCWlCIJhRoBmJYwOWpJ99dIrmM5LhEuCfZT+wvZbFYK2y3r1pwzTkRDlUwoLBpGpjYKBz1q4Uis1y3l5OksClKUEmjtAMAnTYRr5Capfari/EFYLZtPbtmQblu0MS+veagBjlIAt6FCJZtdNbvWIrmSbXBKeHk+LLwa4b7XjhcXfkSXuW7maSScv7SC0CBtljLpKnNKcB7zh9rEXVsd13iLbt54tl8QubLFmTFsByZmItPO+Y/VctQHa3sr9dRALgtlc3tWxdUhwAfDKkMIEMDpr1pSrcXnPI527uHwj5f2U7P3zftloe6XF0oxNvS0yOWLeKIYkbTLzIkg/blqD7PdlBhpZrjXbhGUuwCgLM5URdACdSTJJ58qnYrquLS5OLZKUuDNKUposrmDO1Stk1mlcIYzoSvQUpUo4AFZpSuiBSlKANc9ZBpSggzSlKCTBpFKUAYNbUpQApSlAGIpFKUAZrFZpQApSlAClKUAYzVmlKCEKUpQSKUpQApSlAClKUAKUpQB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20" descr="data:image/jpeg;base64,/9j/4AAQSkZJRgABAQAAAQABAAD/2wCEAAkGBhQSEBQUERQUFRUWFhcWFBUXFxQUFRYVFRoVGBgVFBQYHSYfGBojHRQYHzAgIycpLC0sFx4xQTAqNSYrLCkBCQoKDgwOGg8PGiwkHyAsLCwsLC8pLCwtLCosLCwpMCksKSwsLCwpLCwsLCwtKSksLCwsLCwsLCksLCwsLCwsLP/AABEIAKcBLQMBIgACEQEDEQH/xAAcAAEAAgMBAQEAAAAAAAAAAAAABQYBAgQDBwj/xABEEAACAQIEAwUEBwUECwEAAAABAhEAAwQSITEFQVEGEyJhcTKBkaEHFEJicoKxIzNSktFTk8HwJENjc4Oio8LD4fEV/8QAGgEAAgMBAQAAAAAAAAAAAAAAAAMBBAUCBv/EAC4RAAICAQQABAUEAgMAAAAAAAABAgMRBBIhMQUTQVEUIjJhgUJxkbEjwaHh8f/aAAwDAQACEQMRAD8AvlKUreMUUpSggUpSgBSsV1cRwPdrbafa8LfiMkHfyik2XRraT9RsK3NNr0OalYrNOFClKUAKUpQApSlAClKUAKUpQApSlAClKUAKxWaUEmKzSsUEGaUpQApSlAClKUAKUpQApSlAClKUEilKUEClKxQB0YCzmuKPOT6DX/PrU1xnDZ7JHMaj8Q1B+VRGDwS3EuBxKkR6bGQRsRANSXCbhuYKyzGWNq3mP3soDz5zNYWullykvT/01NKkkk/UggazR7eVmWIgnTyOo28iKVsU2eZBS90Z9kdsmhSsTWabk4FKUoIFKUoAUpSgBSlKAFKUoAUpWKAM0pSgBWKVmgkUpSggUpWKjIGaUpUgKUpQApSlAClKUEilKUEEZ2g40MNZzkZmJyosxmaCdT0ABJ+HOqtgu0fELua5aRbqK+QqtsEAxJGjZ9BGsnf3VLdsMALr4YNmyk3U0zGLjoDbJj/dsOpmACTFTHC+ErZspaQkZdWYQC7EyzH16coG8V5jxTxCyi3bF4N/Q6WudO6Sy2d3BOIX2w4P1bVs3eW+8C3EcGBGYBWBGVvaUidjU1wWy6YVVuKVYF9CVMAu5WSpI9kjaojs9iCLhVmkXA9xNMuXIwQjqQVyNrrIbkYFqvEZaUrbJ0tTXaz/ACQ4RjP5fTgquL/fPpG3v3/p+lcHFcQ6WibS5rhhUUxGY8zJGgEmJExHOpHiH773H5ZP61y4hSVOXRhqugOo1Gh67e+tXRzk9FmHaTwUb4xWoW7p4KLxK1jrKC9eu3AC4Uhbp8MiQWVPAFJEaddRrVg7JcfOItstwg3EiToMytOVoGgMggx0G01NJbtvaaRmRw2YMZlSNQfhtuKhMLhbeHxRYtbRWsrbRS0MSrkmWMZ2jLMajMs9axvC9fZO/bJ95yamtoh5LwuV1gsFK57WOtscqupPSd43jr7q969epJ9HnWnHszSlKk5FKUoAUpSgBSlKAFKUoAxUFie1A73urCC6+YrGcpLCZynKVMQdyNjvUzic2RsntZWy/igx84qt9jOD2hbt39DIBUzzhdPKJOm8xO2uL4rrpaWK29s1NBpY3ZcvQmcDxC4zZb1hrLESviW4jARIDrswn2SASJImDHfXF3rF0Vskh2PgJ8Ki0wGYHYnOvxrtpvhWrnqqd8+84E62iNNm2PWDNKVitUomIJIA259T0E8uf/ret7WEd8xSBlIHjZtZAMQAY0O/Xka4MdZJYS5VWAWNB4wZEtIOoJ0BGoHnW2Mw+ZQFBZ8sA5shgR7R2n16naTXi9fq7ada3JvC6SeD0Wlprs06wlz2zrB91Zrk4ZPdKf4pfTl3jM8e7NHurqr2Fct0U2YFkVGTSM0pSmHApSlAClKUEiufGYvIBAzM0hF6kb+4cz6cyAfeohr+e67clPdg/h9v/m0/J8VWz2xGVw3Mj+J4c4gLlV75Hi8AJCShKEhTCCWU6ySBzFdfALzut+xnQ3MOLhZn8Wa2oUqwSZ1zDc8tZJk93BeKd2cotu7tdvMEQKJK3WBZmcqqgSgknmN66cHZycQvZlj6zZ8SyDkCq8hWA18aXZ/EnSsDVaeN7Tmujd0+o8uuUP4+zOvh2G/b4f8A2eFBaNpdbaqPfluH8tOB8CxNnE4q7exAuWrkC3bBckEEnO6vIRoMQnhOhgRXXwS2qiAcx8JaTLExAzEeSwBoIFcXB+x4wd/FYnvmcXlUZICxlk5nM+Nz/FpueuiPNVkJNdYwhexxaz7mvHcQLZLtsqsx9ApYgf3f6VFcC44uJRiFysrZWWZjoQYBIMEbbqRyrs7SYZsSnd24DXAF8egj9oWBgHSARIkSaiuz3ZW/g2c3ykXBoqsWgqZLHQD7R68+ld+GaiacavTnJY1Gm08tNO2Uv8ixhfb1OjjWN+rWHuTmA1W2ckZmPIxOhloJOxHSIjtJxAviLdpVNtbeRAGguHaL11mAMFiVCnXTKdNdOf6Q8Y02rQaFK3HdYnMQpVJ02Hi98VwcLxbXLxd5ZmLEgakliGuGB7ILaakAADXWudZCuu6Xlxx1kZpISlpoTm/V/wCv+yUs3c19g/2YCdQAqtII1BJO4g6Lr1sfDsWXBDe0u508SmcraehHqp5RVOxTFMSrGR3igkGCcyQpmNNsnxNWCxeh0fzg+auYMj1hvyeoM6HUOq3DfDFayhWV5XaJ2lYrNepPNilKUEClKUAAK8bF/NBGxVWG32p6ele1cmDI0yzlFtMs7wc8T5wBXL7O0uMnXWCazUL2lx2VFtrq12QR9wQG+JZV9C1EnhZIisvBtxHH5rNxkfKgV/ECoLQCJDH2RPOJ9Ocb2bxPcnuQwa1FxrDKAM+RgrqY2JYgg9D00WRwai3dUmAEtlpJAAIIGfUQCBpPIMa6O0GTFJYu25bubyNmZHVHDTGV2XxjPkUkSP2g1JEVha6halYkbehu8nMX0/79GdFjCw5bXUAAEgxzaIHMxzO1dNedi8HVWGzKGHWGAInz1r0rX02nhRWoQ6RkXWytm5S7FKUqwJNLiSI1HmNx5itC6oj3LpzW7clhILMwUsLZ5ANEee0ayWMv5Lbvp4UZtdvCCdfLSq3hQrWUcjxXbozknxTmzMGjT2LZNYXiqqW1yjltmv4dGct2HhIsq2wVzNbR7rEScoE3HIklokLmJPoDXtd4a1kZi5dWaIykd2TtqWZipMDUmDHIwOfDMxQhdGgQZgFokAnoSAD6mp/BuMRY6LcXY7qTyI5Mp+BWk6a2UHnJY1FUZJrBD0rS0THiEMJDDoy6MPSQa3r0SeVkwWsPApSlSQKUpQSYLAanQDUnoBqTVd4UwNlGE+IZzMT4tdY56j4VJ8dvFbDgaM47tesvoSPMDMR6VFLmtW0VULnbRkQAkSSS+sSY0BOm1U9Q+UizQu2drL3VxbiwA0ANlzeMgBrZgrGbIjjUCbbSRoa7cDfe7irdw2rbDIyli4z/ALQW2BVCAvs25y6eFiZ1HecbIbiWrVxUlrqlgGYqttQ8nMQpJGaZIA0OkKa6eG3brPee2BdVHKhgVF0q7N+0IJyuWyLMZT4VgEQBn2RUk0y7FtdFkwrr3uUDKQolCMpABbUAaEeLcSOVSOLP7Miqz/8AtI8C5B2KhpVhPNZhhvuNfnUVi+OOcWMNZuFbZsh3BYuwfMQqqzEsJhZA6/HPnXGiuUs8FupO6WF6cltuWl71CAJliSOcK2/XcVz9qMSttLZY65wAACWaVb2VUEnrtyJ5VT+JY653lpO9u6d6oCtcQEwrE5x4mGnskmJOp0NR2IyZmKg3nMSPHfM+yuYknLuBJI8yAKRprdqUl2xk6d3EnwVTtFeuXCzufHLSP4ZDLlGsQs/KetTnAlAaOg8/u/1qzcM7PrbDM4D3WDToCqhplE9ZIJ5zyGlVjs9b0UNvlAM/xBQCCORBX9adqaJ1qMrO3kbRqI25rh1Ho6O0FgmyHG9shvywQ3wnN+SurBXc1mT0I/T+tY41b/0e8NY7tpEev/uteFoe5gfaMfzFR/j86rx+tYGy+hlxNKGle0R5AUpSpIFKUoAV4WWBIIgDLAA+6YPw299epcDeB74rSxaOVTp4YB9WD/4pSpSSYxReOj1qucTUtjlnZEWNd5JJPyj3VYpqs2gWxt9409kGd8gVNvxK5jow5mubn8p1UuTrv4XvFM5iuVlfKWD9248ZUjXMIDe4jmKkcfxIvYdGEuyMMyMD4mUeMEiFEm3c0kiEmJXNwcK4ktx1FoM4M+NVPdiBp4zAYnYZc2/KDWro1tWu2vEr4g21WQmU5XvK6OFIyBnLZSuja5jotUJF2JLWHORS9t7ekQV8KkaFM48Omw15cjIHrXpZ4ubICXVa1AC5XXKsDkH1Rtvssf1rGPvWRh7t1VylbbMpUsNVBIgA5dSAIjWY50+OpwvmQn4bdLEfU1rVmgEnQDc7ADqTUNw3EO2HS7cuS7gEhdwW1AVZK6AjQgz151Gd4ro63Xz7q+dtZZQxtssiCuYpED2dqqR8XhPO2L4eCy/DJxliUkSfEeI58qpOQk5ngfZ1WNZykg6xyXkSah8NlS6LWYQG71R/DntupWOQAQkA8n6RUnZsvcbwBt9XZYUCZJGYTcbyGnUjnz9osMLL4Vk0UO6trqe8USzH7R3Yn1NVbYW3J3T4S6LdU66ZKmHqTuAMR7o/+VOcDfxXVB0FwmNvbW3cMfmuMffUBgwZ9/SOo1/zyqa4GYu3vxWz/wBK2P8As+VIrHWI8+JrF9455W+Ig/Na566OKE/WLk9Ej+Wf1Nc9ek07/wAaPPX/AFsUpSniRSlKCSu9tccFshJUM+stGUIhGYtIOhzZPzHpXB2bxLsjd5ctuMwCFHS5GhYrmEk6ERmJMfPPakFsUoiQBY0id7rz+gNSljBhnMAy5STJ+xAUxtoB5SB8My9Zs3Z6NSi3bS68LnnOOf5PC5gjeGKVTDpam2TsGyK6ZvuytxTyy3HHOpvsViVdLxQyot2VMeyHAukiIGsFfl0gQWCtHuG7yIv3A15phVVgTatD0CoDtor/AMQiz9lbNpLN8WUW2pAYqBEEqwIaeYAFZeq1CjLysdplqmpODm/RjhmHDFVIBERBAI9ldYYEH2ak8XwVe6CZbYXMIAtIsEtuI9SY561G4C7D2/xIv8yxHzFWHiDwinoZP5VY/wCFUqOa2mNnxJYK7w1rWIdEa0hCK0KVUpIKAMqmQNCfT3ye7j9kL3YQBVytoIA9uzyFRHZt8jqWiCp1gneG/wDG1S/H72YoQCViCYMAm5Zjf8Jo0ywmvuv7C7h/hkdVAu4lreOu5tBcvMF8mH+DAfzH71X+vn/E7ea+eRLXiTrIm7Ct5RlJB+761ueKtKEf3/0UvC188v2JPiv7i7+B9fj/AE+VeQvFMOjLv3lqNel2ySPgDXWl/vLYYjcHMI2I0ZSPIgiuniluz3bBbdpG8YBCIDosaED7425A15x2quyOV2zaccxaJ6KzWlpwVBGoIBHodRW9e6i8o8e1hilKVJArFZpQBwY3g6Xbtm605rRlR4SpmDDAjqBqI2qVwQa6EOS2cyhuaxK23I2O3eATpqa8Kg+NdsXwXdW7aKWCaZpK5YtKSoBBJJU6EgAk7wDWL4jRXxOS/JteHede/Jhz7Inb1xFYqyspUwYPPQ6QZ2I1iqBhu0ItXTbgupcpm01GYgXEP21OhiPtaMdqvfHsNdTh967eKd61ps+UNCvc8EJJ+zmHwmqPwXh+c3GW5cUhlyw7BRBBjIhUMCoiGnQ1T01ViTe5/nkfKymLxOCf5wWO8SFbWCYBPMglVMH0bfl7q5sZhXRvEf2T4VrltiYCXGC96k+zElWB5ByNlrHELTFQiGO8uIv4UVke6fTKhH4nA5178WwFvGXYul8ts5LVuSFzZM5YgdQdDocoGusCzqb1RDexGmqjbPbJ4RJ9seIDE4exYuAouIxOHt3V3m25LkciPEiqQQCJrz4rwy3abDhEVT9ZITQFjZFm6SC25AOok8lr17Sdnzj8ObaP3ZItXbbtbfS4uZhrI0IMGAd5qF4Zx4XMSbd9RZuWh3Vux9kNE3IaBLHKAoj2FBE5jBoJ+Yll8i9UtvKJ8WVBJCgE7kASfU71lEAJIABO5AAJ9SK2pW0oxXSMvc32zFQfa6O6QMoYZy3uS3cZo88oYDbep2oPtdAw+YkCM+p87N8frFJ1SzTLHsP0r/zR/c8OAcWF2yLgJYAMGMQTkJGbLyJHi/NVj7P4pnuuxUqGt2HVSQzZWOIAJy6D2NpO29VixeW3icvhC3pB0ABuKfDPUlTl84UchUkcNZUoO7txkygZF0iT02Aj/Jry07lVFyaPRuG54JXHYicXeXmqWW9zq4j/AKZPvFK4OGoJLKqKGUaKAPEHvFtQNQO8VfKDtXfXptFYrKIy90ec1UdtrQpSlXCsYrMUw/Di29278LI/8dStng9qADbVjzZhnY77sdaovWR9EXlpH6soXHLBOMXTdEPuQ3Z+ZX412fWQgYA+MqyoNCRmHiuR0QSfXKPtV79ocGqY1AmgXDrmEljLPcC7n7rfAVz4myS1vpkuL6tdCmfQCwP5vSkylueRijt4OuzZ/ZqABBujQgMFC2bsaEawctTXAsKEt3wJJK5mY7sxD6/KI6fGuLg1tXeyLgkF301EMbZyhgII9l/LSp98MttruQQDZk7nUd51Om9VNRsceVz7jq9yffHsVn6zkt5mDAKA5MaAKAZ015HlU9ie1WDyK5xNnKJPtqTsR7O/yrqPAbL2ShQDPbykjQ+JSCQeuu9Uy59DSs3ixLlZOndrnIPIvmj3hapulwWK1nPeWaem+Hsy9RJxa6ws5JPAGDYYTEWTsRAuLcGx6Z/lU92h/dr5uvylv+2oPCXbd7vSpVms27avGptOjsHXXb2CPdU/cIuvZDAEeNmUgESoCkEHoX+QpemW1Jv3X9la5ZbRABhVF4nhimMuSZkqRoNEaWjU8ma5rzmvsjcOtn/V2/5F9/Kvm/0hYNbeNtlFVQ1lZgAAlXuDl+Jav+IXebVjHQjRVeXZ32QlvEOjlViGCuFYEmWAzEMCN2UmNdW867mR8hIKLodgzEAzMSQAYnkdtqjsSINto/iX5K428lb3VKDxW43nw+ubTX1msePMlk1pdFltKqKFB0UBRJkwoAEnrpXoGnbX01q2DBJsESPwrH6Vpd4Xab2rVs+qKdPhXp1q8eh5z4XPqVc6b1hAWEqrsOqo7D4gVZ7fB7KkEWrYI2ORZ/St7+PVQ0ySpiADJMKYUHf2h5a+tEtY/RHS0q9WVUq39ne/ubx/7a0e4Rvbv/3GIP6JVnscTDNGS4IGpKEDnsT7Wx9meXUV7LfkxlfTqrR7tK4+Mn9jr4WH3KXxLv8Au/8AR0/aHYXbd4CIO6hZBmN9K5eLdlreLCG59YS6i+FjZOQE5SfDzBIHMR8q7MJ2Sa1evXVPfG8QQ1y04uIMzMVLOII1A1KaKPKvS8Wt/vrQA6xl5bQxyn3Md6x9Zq7JvEovH/Bq6euFDTplz79Pn0MdqcaWwd5SuptlmIYgDLLk924ndDt8arfArQHeEc20/KMv6qasOMW1dtspAAZHXUFASwZV3gH2p57Cq52YJawkzLqp9c06+U5p6iafoLvMjJexU1VexolioNy2vQMzD/eMgUfBHPvFTOJ4It6/c8SrLW85zEMVFq3oi7SYieUDeIqu8NPjGhH7dwJMnKWYoSSSTKJa9AQOVWlMcQ14ZM3jXTwnezYIlSdpnrsaZrHHy8y6OKM7uDs7RcW+qYc3VtPdClRltjMQrEDNlH2R/nyrvajEcPujCfX7TrdxCg290u2x4fCzgqZBuABNTJMLvUhhOPJbYq7hXPiyHwQADqFaAB4TqCRoK7k4lbuFdUcqZWQHKsNJWJynXfeqUdXCP6X+CxKmR44XsJZSc1zE3B/C99yo9y5Z9DIriw2JtPfvp3ioLb90skFmdf3jEbBZbKIA9hjJnSw2+Jbaj9K5VsWbijvLVq4TBYlLbSTzMjr1qxDXQzltiZ0NrCRH38IUIEhs0lSpBJjfw76e8DrUZxbhqYiy1u4JBBjUiGysAZH4j8astjB4XDsWt2bFkkQWVLdsxIJBIA6A+4Vx8YxeFdX8aZyrDw5WZtDAKwZ5+fmKuLxCMltfJX+EecrgomKXNYZmElFW7r0TK7x0JXOvv+E/hME1zws6uusd5bDsN9Q6unxOvUncxXZs5lsZwDmt284PPNbXMD6y3zqZ7PEhVU/ZlD1Pdl7cnzOQe81kpZX5NiTwdb4RluEM2bKqquVciqpAaAoJ58yTpFZipKxwSzfu3WvWldgbYGYTAFtDA6ampB+z9mIVAnmkofeRv763KdQoRUcGLbp3OTlkrtKln7NNPhu6feTMfirKPlXkOzV3+1tf3b+7/WVaWqgI+GmMPtIqTtVF4QVIkQmhiASCdgQNCfLnWQjTZRcfijfxV5rbAePKJ1BVB3cudwpKMQRHXXatOP3CtvDvGV7qPIzE90jpZVJMD7YBzQIBYR05uEYNLlmyWWfBbknQgv3asJ3Gp1HONZ2qz9rbCm/aA1/ZvmXllL28nzV4jzPITYzykI92bdnCDcRFTILaC9Gk+PvLQWF0keIkyeXmadt+0v1MK3dNcF1LlqVMZW0Kg6bmSAPI119nbRN3N/Bag+ZuMCB7ha/5qsJQUm2OeCxTKMZJyWV7GmHbwr1hdOmgr0Y0C1tkoRwQ1rs/bttiHXPOJjvNokArKiNJzEnzJNQ/Y/D48Xbj48sQii3bkWgWMyzju/snKu+uvlVyikVzsWUxyultknznHL7WPY1U9apv0kYAGzbvAS1t1Xl7F1lB94YKR7+si5lKhe2OGz4HED/ZE+cJDGDyMAweRiiyOYtHEHiSZ8uxqzYDb5GVtByGYE+4MT7jzrtwd+EJWJWWAI0JQ5gD71+ZrydSMPcJgkW7kmIUwlzWJMDy6Vizhsly/Ykxbu3LaknXuwwCkk88uYeZWayksLd7Gk3n5T6/hrwZAw2YBh6EA/416hqr3YvFZsOU/snKDf2CFdR6APlH4KsOWtaL3LJlyWHgzNalhWctAldEHletBlKkmCIMEqdehEEeorjHCxAGgGULAzTCjwy2aTEk69ffUiUplqAIvD8Ctq7OMxYz4ixJ1A2Y+Ly3rp+ogbvcPPV2PuPUeVdmWsMtRhE5Kt2p4Tbt4W9cXMjhSFYGPE5VNBsTJ003iqxwW4qFBlbKIVBGbNEBFn7LE6DNAk7k1ZPpBuHu7FvWLl7xHl+zS5cUfzIp/JUd2WwJF62C2ZYuOJHim33QUFpgwboMwD4BuabXCMItpCptykkyNs2e5v8AcOxDK1rvHB5GwsAEzEMiLP3hqJgWW1hGu3SbLBUQC0+ZWcl0LORJcEfvd9Zk+UxeOwOXH3DJzd5mkblLiTkY84aYHQL1M2XgFmGvx7JuKfzm1bzn09k+uaubYRnDbLomDalkruP+jk37/e3MQwbwiETKRlUiUJZsupn3mpjAdnDbQJdujEIswL1oO43MB5ncDcE6elTP1RoEuCZkyum4OykdK3Fp5Gqgc4BJJ5xrp86RGmEekWp6iyyKjJ5S6Oa1wi1Gtm2OQhV25cvM1v8A/k2f7JP5RXWEPUbdOevn6U7vzrvZH2E5ZzW+F2Rtat/yr/SvdLSr7IA9ABXi6XNlKHzIIj3A6/EV6W7T6ZmB6wuUfqaNq9iMs+bLZ7nFXLWkW7sJAiLZGZAPIKVX8scgWksNjAMdibRUrFxGBjwt31pLkD7059Ofxry7Q2guOuGNZRumjW1X4HIR7j0rpxNuLpdYDd9bUzpmVsKhykwTvaBHQgeYqrjmRbcuIssvDr0XGX+NFedd1ARh7hkP5qlA1Q2fKbL8s/dsZ5XRAn1dbY99TIFWodFaXZmaA0is12clcwZ2ruvZe7fPouVs5+7BzfKa4MGRpUiFVlIaCrAhvNSNflNcHUijdli11VzxreCSP4LdxjPvFmJ85rs7f3Arku2QDDMqufCjM5eQHO7jIsCZGfTc1Wfo146zcQWw7A2xad7IAAYsIytcP2myNc6CSTG0W/6VboGAAbZr1ofDM24II9jfpNPf1ISujp7BYtbqF7bZkNuyCdYFxQ4ZfxAZJHInXWrdXxzsH2wGAL2b4b6uzZkZVJ7pjoVKqCSGMa8j1kx9X4bxW1fTPZuLcWSJUzBG6kbgjoda5mnk6i8o7KUmlcnQpSlACvHF2wyMCJBUgjqCIIr2rVjUMD41aXPheZm2DpIJ0LFQeraj81dXE0Ax99l1V2V131V1RwR/eH4HpW+BIiFkrmIEa7MR/iK14s5nCNOrYG1PUkM3/wArMa+WX2ZpZ+ZfctvYUeK//wALr0f/ANfKrfVR7Db3/wDhjz07z+o+dW6r9X0Io2/WxSlKaLMM4G9ZrFZoAUpNYmgCpfSH4bVq43sW7mZgDDZsrBSJIB0Lgg/xTyr17PJ47Wn2LpPkC1kD4lflXj9JeGLYQPPht3LbXFG7IWVTA5mGIjnmPOK8OwPG7eMZ3QMosr3cOIZu8YvnyjZfBlGupDbRXf6Bf6iN7SY0272IuWyIW9bk7xC2hd15aaeX8tXDgLkG8h3W6SD1FwK4HqCSPQA86pn0u8PtlLJHge47ByugdUSYddnIhYkGADWfo37X2bVkYXEMlpkJNt2IUXVZiZZiYzzPSR6V01mGSE8Twz6TWa0t3QwBUgg6ggyCOoIrelDRSlKAMGtctb1iaAKH22n64kDTuNfUO2X1jxfzVvcXW433cDc26Xrtto/IoHvrm+kjituxfsG4T40ceGDGVl1bWQPGdYPstyBrot4tWsXiDDWsOoeYhGzl0JI03BO/Kq3Kmyw/oiTeIP8AozmfZAuD/hRc06exU9VbxWLQ4W6A6+NXtp4lOZmDIoXXxHUVZRTYdCp9ilZpTDgq+DB0+H+fj8qkrdqVg7bEbaEa68q4sJUpZFcJnTR8Octw7GsAGzYe4WWR7dli2UkrpD2yyzy12ivreO7K4bF2crI2S4Vu6PcDBsgVWBzeHwwI2idKlb/D7dwqblu25X2SyKxX0JGnurqS0ASYEncxqY6nnTHLOBajgod36HsPHgv4pG1g5w41ndSon4j9InOyHY/6haZFvPczNmZmVQdFVQBHQL5ySfSrIK2ocm+ycIwKzSlQSYNYralAEaeLHv8Auu6u+wzG5kItyuTwBjuSGJHLwnWvmnH/AKSsbcmzZw1zDs2n7u898T/CCgVW8wDHI86+uRSK4km/XB3CSi+Vk/PY7A49WBXDYkF51W4q7mfG2eV/Nr76+g9s+HNa4bYuvl7zDW0RwNA2dUtsqx98I3op8q+hxXzP6S+FY7EYhLdmy1yyFGTLky942YMbhYjKQIAMQATqcxATKtRi+2OVjsks4WDn+i7tN3l/ELcXLFu2ywGjKrODmB1mbw1gDRukn6khqr9hOyTYG0/eMGu3WDPl9lQJyopOpAkmTuSdKtIptSaikxVrUptozFKTSaYLMGlZJrE60AYisEVtmrJNAFP+kbDYm5hLiWEUoF7y42ci6e7ObLbt5YJ0DSWHsxGoqkfR5xVMNiyxJ7vEAKzScoYsGtt6TcZTz8U7A19mqlv9E+DN03B3iqWzG0pQJ5qsrmRZ5A6TpHJkZLDTFyi85R09rexrY7KRiMmQkovdqySSM2aCGnwge1101gVS99EeKjw4qwxJkhrLKOca5mnfmK+nYHhyWUCWlCIJhRoBmJYwOWpJ99dIrmM5LhEuCfZT+wvZbFYK2y3r1pwzTkRDlUwoLBpGpjYKBz1q4Uis1y3l5OksClKUEmjtAMAnTYRr5Capfari/EFYLZtPbtmQblu0MS+veagBjlIAt6FCJZtdNbvWIrmSbXBKeHk+LLwa4b7XjhcXfkSXuW7maSScv7SC0CBtljLpKnNKcB7zh9rEXVsd13iLbt54tl8QubLFmTFsByZmItPO+Y/VctQHa3sr9dRALgtlc3tWxdUhwAfDKkMIEMDpr1pSrcXnPI527uHwj5f2U7P3zftloe6XF0oxNvS0yOWLeKIYkbTLzIkg/blqD7PdlBhpZrjXbhGUuwCgLM5URdACdSTJJ58qnYrquLS5OLZKUuDNKUposrmDO1Stk1mlcIYzoSvQUpUo4AFZpSuiBSlKANc9ZBpSggzSlKCTBpFKUAYNbUpQApSlAGIpFKUAZrFZpQApSlAClKUAYzVmlKCEKUpQSKUpQApSlAClKUAKUpQB/9k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24" descr="data:image/jpeg;base64,/9j/4AAQSkZJRgABAQAAAQABAAD/2wCEAAkGBhISERMUExQWFRQUFBUXGBYSFxYVGBYYFBQVFxQUFBQXHSYeFxojGRoVHy8gIycpLCwsFR4xNTAqNSYrLCkBCQoKDgwOGg8PGikkHCQsLCwsLDQpMCwsLCwsLSksLCwsKSwsNCwsLCksLCkpLCwpLCwsLCwpLCwsLCwsLCwsLP/AABEIAJgBTAMBIgACEQEDEQH/xAAbAAEAAgMBAQAAAAAAAAAAAAAAAwUBAgQGB//EAEcQAAEDAQQGBgcEBwYHAAAAAAEAAhEDBBIhMQVBUWFxgRMiMpGhsQYHFEJSwdEVYnKSIzNDU4Lh8CSissLS8RY0RFRjg+L/xAAaAQEBAQEBAQEAAAAAAAAAAAAAAQIDBAUG/8QAKBEBAQACAgEDAgYDAAAAAAAAAAECEQMSMQQFIUFREyJhcZGhFBXh/9oADAMBAAIRAxEAPwD4aiIgIiICIiAiIgIiICIiAiIgIiICIiAiIgIiICIiAiIgIiICIiAiIgIiICIiAiIgIiICIiAiIgIiICItxRdEwY4INEWS0rCAiIgIiICIiAiIgIiICIiAiIgIiICIiAiIgIiICIiAiIgIiICLMLCAiIgIiICIiAiIg3pUy4wFI5uOLcfvH/ZaCIxJ4D6qRtQgQG4fexHyAWozS9Gto4SfqhfOueDQt77doaeAI74keKw8EZlx4ZHgQStMsBn3CePVUbqeOocwt+j+4f4jHyCAbmDiZ+ZTS7aCk3W4DkT8kdZyDH1MjaCMwt7/AN4D8I/kFvTtGolzhsy5jOFNQ3UPsztnn80Nmds8lM+zEYwSDry5EHIqPotw5uH1V6nZF0Z2FYLSpwz8Pf8AQrIMe83x+inVezmRdfSffH5fqFPSsPSOBZ72cNENIznHDUealkk3auO8rqT5VqkpWZ7uy0u4Aleoseg6bO0A87wAOQ+qsQIwGW5fO5PW4z4wm32eH2rLKb5Lr9PLx/2NW/dnwWlTRdVudN3IT5L2aLl/m5/aPTfauP6ZV4MhYXt7TYmVO20Hfr781T2j0aM/oyCDqddEcSSAvVxeqwzur8V8/wBR7dycU7Y/M/v+FAium6EI/bUBxfTPlK2OjBrtVmH5j/hpr2dXzNqSFkMOxXX2fT12qhyZVP8AkU32dRZ/1NK/+Cp1fAdby45XqnZQNouJiCsmzu2K4Oi6H79v8LKh+ZWfsuh+/I/9VT6J1Oyl6PafNb9E34vAhW3sND/u4406ifZlI5WuifxMqD/IVdQ3VT0PD8wW4oz7p5Gfkrf7BH7+zHdfun+8BHNYPo9WI6raZH/irMM8TOKuom1UaTW9qeEA95+iwXz8PCI8Y+a7qmgrQ39nVA3NvDvaVx1KbgYMfxC6fEAoNQPu7uqZ+qge2CRsU1za08j/ALrWqJAInYZ8PDyWbFlQoiLDYiIgIiIC3pgTj4z8lqBKlc0gYA8c+6MFYlSdG7MQN4z/ANSicRrJJ/rWfojaZzJgeJ4D5rc2s7Ad5xd+bNa2yw0HU3mcfE4LdtZw9+BsGI7h1UfTae04g7D1u86ua1NOMmzvm8P7qo2mm7UQeOB5QSO8rLqDh7gGwk4cjMLR1/X1e5vgMVhjw3WTOYAwPGfoifszJ2tHCD5AoX7XnlPzIW7C13ZbB2dZw75w5+C6aGiq78QwBozcbjWj+M4eKDkp1ADgCeMY7iIKlNCRLWcQScN+qQus2Wi39babx+GgHO5X3Q3ulYbpKgw/o6MkZOqm+e4Q3wKbNONlFxMBjSdgMnuvLtboO0RJYxg21LjB/fW7tNVXg3HFsZspRTERiQKYE7x/Qr3BxxuE7zfPjKosqGh5N32ijOymC84b2su+KurNZwxoaO85k7SuLQdjusvEAOd4AZfXuVmvi+s57nl0niP0/tvpZx4Tks/Nf6giIvC+qy1srpp2Za2Zit6FHBcOTk6vZwcPfyq32Vcz6cL0FWiIVVaqanHy9m+fgmM3HmdMaPIl7TA94RPMQFTXz8Tfy/8AyvYubOByXm7TYjTe7qgieqIz2E45DxIjav0Poue5zpl5j8X7p6Wcd/FxnxfP7/8AUDRcEywuOIwbgPiMjPYOexQ3SfdaeB+jkdObmHj1gtJbsI5j6L6D48bFm1h5E/MFai6PiHd/JZYwE4F0nYJ8ipwbv7S8dkuAHE5Hgg0ptMTfIG10xwEEyVk1o7Jad5iTwkYee9Ye97jiA7gAf8OShJGsRwPyMps0yQdbeYn+YWou7x3H6LenSnskjeRAHEhSEQJJvjdBHMkT4KaXbNG1VB2KhnZJB8VYN07aGj9I4ObseBUnvkeSqjaAcIu/g+YOJ71q1jhi0zwz5jNDS3bpWyv7dAMPx0zB43ez4KO26ONw1GVOlpZE+8ycrw1Y7FWNbe93mMO/V5Lps1oNIOLX4PBaYEnnq8U+T4V5ELCmrGesOBnwP9bFCudbgiIooiKWhaCwyAOYBQSMoEQZEzMYz5Y8kdZXYloJbJEj5jMc1IzSDfeptI2Aub4SR4KT2qiTMVGcHB/dMHxXT8rn+ZBaXnAkA3hrEYjAiRjmEF26CJBkgnONkbMOeBXbTq0tVUcKjCPAXm+AWTZGnBppuBibjg3Lc4gg8JV1tN6VzLNMkEEDOM8TqaYJQ13NwbLfAniflkrB2iruMPDSCDIDhycIGcHGMlBSs9RsEQ8CCWyCY/A7HmAp10vaVBhEvEbLuDjvjKN67NE6MNor0qNK7eqvawF+YLjEkZQM8JXJaGgOIcCN41g4gwd29TUC6k5j6ToeIe1wMOBBwuA6wRmJyQfQPTf1ZHRdmZaOkbaLzg09ILjWFwJDhTBIfkc8sMDq+f19JOf+seag1NyaPwj3eQCttPem9utzW07S8OZTM3braYmIvuugYwT34DFUZbT93P75gco+akW6Za1p7Ak/C6SeURPmsBr/AIQOQHiVqS/KCNwEeWakz/WETtGLuYGfPFaRrLtb4/iJ/wAMqdlBtUiD19YA7W9sxjrI5jWoX0WiMyDkRAB549yk0c5vS0+r77cSSdY2Qs5XUta48e2Un6vWsYAABkAAOAwC2WFlfmn7oREUHRZnq3oVhCoWuhdFO0rhycfZ7ODm6eVzVrCFVWqotX2pcz3ypx8XVrn55lNRqqX0ioDqOOGbcp3jXxV0qzT5HRCRPXGc7HbF9H0t1y4vievx7enyeeaNj4/MPJTU6bzjfEDWXA8gHZncsBjAJc0icmh2J34jAb9epaVHB3vRGQIgDhEr9A/HeW9Ss4YXcNZLRLuJHkD3qC806o4H5FTUbK/NuWsh2WvEZ+CG0Aag87XDDlrPPuRZ+jVtnBxBgbXiB3iVu8lg+MbTizl/OOC1LekOZnYcRyIyHERvWvR3Di6DrDce/V4lBq+te7Qj8OX5cu6EbZ3dpuIGsGI4zkpC+RLGCZg4XjuMZDXkFmnRdJLyAMiXHHHUBnOuNyml20vM97E7WYHvyPceK0qPukgACDnmeOKmo2MHGHEaoGJ4DE88F2U9G1HG9cDBqBIvQNpdiOMcldVNyK+oHPAdiSMCc+Bn+slmlZ8CXEBsbZx1QBmVYmwg41KggZNaHEDiXR5qIsozJdejIOIA4Brfqmk7fSOKnTaBJJg4ahP4Rr8FBUpx5jeNqs32ujMwO4u81Fa9JNfgWyOQjhEqWT7rMrvwrkRFydRERAREQEREG9Oq5uLSRwJHkuj7UqwAXlwGQfD44XphciK7qalWDNMO1tYRrwieIyPEhSutdmeIdTezOOjIIExqIy3KqRXtU6R6Cz2Og9pa20DMENqsiDlrOzYVMfQ+cQ8cpIPPGPFeZU9mt1Sn2HubwJ8le0+sZuF+lXVT0etAwFxzfhvYeMGd6id6LVyCQwiNUtcTubdOPOFtZPTCq3tta8bSIPfl4K/0d6VUH4EmmfvZd+XktzVY/PHl/YatOQaVQ7Q5punkPOVmiC17XtaAA4FzS3rNAIk44kb+9e8e8nIgyNWHdisMtl3B2E7SFbjuaYnN1ylVayvRtp0ajQS0Tl1QRiN4UNbQ7PdBM5DEHuXwsvR5y6fq8PduGzdlUSKz9jo7T+Yc1o6w09To4kHyWL6Tk+zrPdPT363+Fei7zo9vxLLdHNMdbPj3lT/F5Ps1/sfT/f8ApXorD2Sntnw5qRlmpceYW56Pkc77rwTxv+FWq3TdousbgCS7CQCMAcSDnmvVinSGTR5qGtWAOADQNvVx+a9Pp/SZY8kyt8PB633Xjy4rhjL8vn7Wvef1ZcSdQcCSeGHguluiTqp1C7ZdcWg73tEnkOa9p7UBrvcMPmVh9tAEmGga3dXxK+t1fnfxni3aEtTjBpuEZZBo4HJdDNA1j2qZcces4hsYYYzedjtVrbPSyi3ImocezgObiPIKjtfpXWd2YYN3WPefkAs2yOs75fROfRytHXfTY3iY7gI7yo61lszSJrBxAAN1pdMYYQY8SqataHPMucXHeSVGsd3SYX61b2i32fJrahA92W0xzugkqF2lx7tGnhlel8cATA7lXIp2q9IsKmna59+BsaAPILlqWt7s3uPElQoputTGQlERRRERAREQEREBERAREQEREBERAREQEREHZYtLVaXZdh8LsW9xy5L1GjPSpjwGvimTqeJYeDhi3n3rxaLUysc8uPHJ9GZUAOJu3owdEcbz2nDmVN0r26nDZDWnmC0jvXhtF6dfShruvT+B2r8Oxenstva9hLQKlPZiH0ydok94EYLV1l8xzxlw+L4+6zdULtrXYQYe0Hc6Dwx/ocz7XBMmCMwelwjMHFctYtAF0vunIh3gRGB81l9pvCb1QFsA7SDg09rHYTvCw9ExdHts+8O+p81sbWA3tDrb35DPMbY7iq82k/G/x/1Le0WjGL78AG4Dmfe2kpperq9q2GeHSY8pCko1XOnE3dpa8id0uxK4GVcLxdUgYRMTuBk8SY81ipXvYkOIyAnwa0D58SrJvwzlJJuu+tbLowb1tU3ZJ3BxMAc+KrqlpDZdUdAnGDJO3rAAHHZJVTbdMhhIaGzu6wG4uPajYIHFUte0OeZcSTv+WxdO0wmp5ee8d5Lu+F3avScieiEfefJPKSfNU9pttSoZe4u4nLgNSgRc7lb5dscMcfAiIstiIiAiIgIiICIiAiIgIiICIiAiIgIiICIiAiIgIiICIiAiIgLpsNudSeHN5jauZESzfxXq26QJHSMcXU3YPYYddPAzrx47iFilpItfdc1pB6pIEAh2Rw5FUOjNIGk+YvNODmnJwOfNembo2lWph1J5hp24tacesDsPmdS7SzLy4Xtx+PDkpaQaXBpaO0AcDtg+8h0mHPMNGJJkg5ZknHIDFdNXQhFR75PVJOqZIkRzKwzQAaHXnQCMXGBAEYbpPgN6vSL+PXMdIveeqAGgw0BovGcmgkZ6ydWO5V+ktInFodedk5wPVH3KYyjfr89tJaRY0XKOyC/ccw3jrOvLJU6zllJ8YtY43L5yERFydRERAREQEREBZAWEQS16BbGIIIkEZHUc8RwKiXs/V96Bu0rVbRFQUmU2vqPfdvGLzGhrWyJJJ1nAA8DYel3q4sdANZY7e21Wo120fZmhl+84lpxDtTgAcNepWpHga9nLMDE6wCCRuMZHcol7bSnqo0oK4Hs4d01Z7GXKtJwvAPeWvIdDOq1x60ZLkoeq/SL6zqNOkypUYzpHCnXoOht4tzD4m8CLue5KR5RF6mj6sdJOFnIs5/tWNKX0wXAMvy4F0sF3GXRq2rg9JPQ+12A0/aaYaKoJY5r2VGvDYvQ5hIkSMN4UVSoiICIiAiIgIiICIiAiIgIiICIiAiIgIiIC3pVnNMtJadoMFaIgsm+kdpAjpDzDSe8hctpt9Sp23udxOHdkudFd1OsERFFEREBERAREQEREBERB7P1f+mdbRlVtenS6ZrhUp1GYiRLHCHAG64EDUczhirX0i9YFGq9layaLbZrS20Mr9P2y5zSXFpaGDBxOOOK5PQP0ibZ6DmPp1jNQuDqTC8G8GtjAiDLfFeid6d0R+ztJJBIHREXoE4S5enHjwym7lp58uTOXUxQ230xtziH0rF0dH2t9cmhRtbW169S9RvOrMqAyS6AGOEugY5LW3esDSYrPf7N0NT2W7/y9pvtp0qgeaznvdedDolzpAneZWb1jVBZ7LSNirl9nqsqSHC6+5amV3Ag0y4fDIdr15LptHrQfWcWGw2g0atG10X3616r/AG5zHHo6jqd1jWhsNaRAEbF57Y76Qu9YelnVQ/2cl1nqPqvHstoIa2tSu9HUF7q07kEZHqgyVWaf0fb9I2GhXbZmUrBZadY0xQaA1rb36Z8PqGo7FuzVzNrpD1qPr07Ww2S0021agqMdZ67qTx0dnbRLKzwzrs6l4iN2qVbaH9Zljp07NZxYrW+gyxGzueAAXdIG9JFAOuuDrgN8uBF44Y4tmnivR70UsVWxOqveS7r3n3i3o4mJbllBxzleCUtpp3XubiIJEOEHA4XhqKiW88plJJNM442W7uxERc2xERAREQEREBERAREQEREBERAREQEREBERAREQEREBERAREQEREBERB22XTFam0NY8taHF0CMy26TiNi2fp2u6Lz5iYvNYYvEE4EbQDxAREB2nKxF28ImYDWDVGobFt/xBXiL+EzBawiSZJIjEkwTtIBzRED7fr/EJgtm5TmHdoTd15naSTmtBpqsBAcAIjBrBgI1xPut/KNgREHJUqFxk4n6CFoiIP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7" descr="data:image/jpeg;base64,/9j/4AAQSkZJRgABAQAAAQABAAD/2wCEAAkGBhMSEBIQEBQVFBUSEhIUEhcUFRgUFBcWGBQYFBYYFhcXHCgiFxkjGRgUHzMgIygqLCwsGR4yODwqNictLSkBCQoKDgwOGg8PGi0kHyQsLC0qLCwvLC0qKSwpKSwsLCwsLCwsLCwsLCwpLCwsKSwsLCwsLCwsKSksLCwsLCwsLP/AABEIALIA+gMBIgACEQEDEQH/xAAbAAEAAQUBAAAAAAAAAAAAAAAABAECAwUGB//EADQQAAIBBAICAQQBAwQBAwUAAAECAwAEERITIQUiMQYUIzJBM0JRFSRSYXE0Q1MHYmOBkf/EABoBAQADAQEBAAAAAAAAAAAAAAACAwQBBQb/xAAwEQACAQMDAQYGAQUBAAAAAAAAAQIDESEEEjFBBVFhcZHwEyIygaHR8RRSscHhBv/aAAwDAQACEQMRAD8A9xpSlAKUpQClKUApSlAKUpQClKUApSlAKVSqFqAupWCe6VFZ3YKqqWZmICgAZJYnoAAE9/4qJ4/6ggnYrDIHIAbrOGX42RiMSJnrZSRn+aC5sqVaGq6gFKUoBSlKAUpSgFKUoBSlKAUpSgFKUoBSlKAUpSgFKVQmgK0qzarWlx89f+eqAy1TNc/N9bWvQjk5yxCoLcGYMxBbUOnpvqC2pYHHf8jOo8l/9QyilhCsQE6wsbudIGySB1God/hlftR6HbOK7ZnLpHbF6i33lIoV3mkSJcgbSOqLk/AyxAz89f8AVeeTeeu5iUV5ywZHCxxLaQvCGAYhpszK2NhrsfcL8qy50vGjsuGwZWVons4+e6ilA34ZLudcphVJ4zq6glD6hQ0lBkHUR3t59fRKuyRyumxUyNrbxKRkEM87LqQ3rggd9fyM6C6+r7qdmER9YyTItou+0ejatHeTEKyvhsFY17VhsCMtobgqC7SxrygotzH3f3O2F/OkTIyR5UpiQlgUGv7KAMk8eXUTa5bZ7SS6Ju5ZIlIfiFqmRj49ti3Rf/GtiplTqMxhjK8boRPKe7eYI10HYtyBTcT/AIYZMAZ448qy7DOrRi+xlYPtAzBIttTG0lzcwmL1MbOx4I1KoFK/kOrfyChWs2Cn5x6P+J1u2Q6SOcycdtCycp9h6gDYBZE76fHOWYgt+2FFu927R29xFopWNLaHJmI2bCHBbORnZlMtq4IXbyeh/TP1OJzwyFeZFBOrKyuPnIZCVDgYLICdcqe1ZSekDV4y1xqom2kSFHH/AKhltY7WXUneG3jwzYVmYJ1sG6bBOe7+lPqdpAkVxkswHDOYuCO5Gu3ohJKvgE4+GAyMdqtUo2L4TvhnW0qxWq+qy0UpSgFKUoBSlKAUpSgFKUoBVCarWm+pfLvbW8k6IH49SwYsoCbAOxKI7YVSWOFPSmgNvtTevPpvqW5aRELyFHB0e2sTC5kUFmRlvJHyvH7Aqv8AB7Hw2ivfIS8TrcSsJopGZluPIJDHKVZZRHGkWAdonRf7UG2esAGSiVOqj1m4ulQMzsFVQWYsQoAAySSfgYycmtK/1vZ5CrMJC2deBXuASBsRtCrDYKMkfIHeMEGvP4YU5klRAwn4yvFZPLLG6gvEyXN+uHDLgZCg+seoHs1ZYLOZozBpdF7V0EfLcRW6mL/2xxIRojRbQlgD8P8AsV1ru046p2E/12AjOttcERvpJuI4gpDBWyXf4UnJPwFDHOAa1l39dytI8MZtUdELjUzX5LbMpjlS2VTCVITZiWGWwA2DjmoJrdnSRPsWW4RARrL5R0YKWRmi9XhZlwh/b+nGuBr3Kh5Sixo15K1mU4ljhWBePGgCmRVmTaIOgyxGyHLNhq7tRHeyUfqG4lEMn++aOVtHGsNnxSN0BuDkAPtHo5Psydkgbaq+TBImED3FsTKY3M1/JOrhjn7bpUOhHuCcMvZVX2qTc2advJHGLe7j/e6vXA3ZGy5ZQ6fkjZCNsENGT0WBrCvleOFJknUG1Z0lHj7MNFxsytK24EsJbqGbAKY7z3jHcC7ZmktGl/AGvJoZw0lu+0dqNyWkkZMBcgq0bKCo+JP4bBxQXyxMZt4bdlVobxLZDcTrq+eWVnRiEB2zup9GzuxwFzN4fbe2WCXJLPaPeSkJHgbEMgZhKFdnJGp2STByC5Fp8imy7TRQxygQz2tsgZ4/lEV1wzMMsYt0jjOGi+RriaOWMNz49uNo+FS9sglgfyDgR8K5UxmHtFxq6H9QA6NsuwUX5WRfUzTwTkEcX+zt0mLDGpZuxtxlTs2sijDNthbls3OQkEjTWrCVJLtxI5j9xGOIv3JhWQFSnugOwHbJZYncxmR7tLgs4W3JijS4zv8AIICMf6gWR2kRkLYO/rNIWLI5XGyxt+a3PHLDYx6ci4EnvLscMdgwbEZLGUFe2K2x6RkRDSGOciWFIB9xdBwWKKz/ADH3uFyG1Idd0A1F88zroHkEUsP4xBbqEkeBmBZlK/qpCJIGQIgKshPeVxKgjUJhbe0u/eNIwZLgyFVbA1BKbBeTYK7qw/ZPULYosjYujd43yCI7hYhG8YzcXVwHCOWUNlUBOSDhkDF1Jj9mqwwxIqNnihmZRBK7c16pOccIYsUBOowFZwQVZddSlW3AOCltJGykyOA09wH20Vgcj8mp6/IQ8bBVwFJoE12nRBFDPtHc7gT3buT2WBDfHsHU7nVWOo12ptIlzRyRusu3BOEIWaUNPcXCbHEaqAwjOArYUMVOSF1yaxTW2uXVFCsxDrOOe/WTGzG0jTqN8EPqpI9QwGuC2aVkj1Ev4kmccczHmvGI1aNFZSxBOch/b5IIy3IwRumfi2lKFEcIXnul2DEN7DDdE6BmZMhgVVTRxwQOr+n/AKwCJGt3JrHIcW808kYd/XbWXBwGI2wevgggEAv2iPXkEI43cxBYJH15YV/Jdz/5bkPcYbIw/an1y0TAkb3wH1IbUJG5LW+dIky815GFOrFlRctGpAyuCUB7OAEGedK2UX06q4Z6KDVajWd4siq8bBlcBlIOQQf5qQDVBpK0pSgFKUoBSlKAUpSgFR720WRHjkAZJFZXU/DKwIYH/ogkVIq1qA8hvkGi8xhaeCXU/cXLyXEpjcxPi1HUokXJESuNtgmfkGTbT6TI9s5VbhAhNl4824YrmSFibraNwQ8o9SGOyfsB673zETw3biNp1FygnxbpA5Z0CwSlxMuAoX7bGOyXf5AGuhtfFu8LW5ScmGQIhmuRGia6yQkwI3oBGUBVDnUkDBPVseDHJWdgvi5HWW10mDId4DPciOOJXLGBzFGcgKySLoox6svS4NQhdW8n29wo8ep7R48N5KVRJgfkT1f0kWNcjb9uiAcNdLcwMbeYr46M/rIjMb6deUD0eFtHZ0cIvTFgQQBjIrZLO7PNbtLcOs6vJxxWXGrbHScFbyNjj3U55MHkIAGBsBjUs5ktTJeOj5miEFssCghkdyouV5FKTlJB7kHZRlsOBYYnMcV3LBO4QKlzyXeoU9K4wZNoxHKS2WPSbEkAkmvHLJCsnFfyy2jEzh58BwEPIqqHPvJGQwVR/eADg7Vl/wBIXlUC0i4rtCYxNdM8TMFLOymMSAh0IOSAAUDDJfqNzpiPjxC0kLixtD1PDc53dCZBlA7LEWKyFe2cZWUKRJ71bb+d5GjuXu88wSK6WyiLiNgSsezKJnVmdniDgozDiK/pg3wW00ackMVlHNZOVlkjVmlkj4wXPHHHHys8LK4UOuW/xnAyXV6qySWs3kLNYrtWl2VArIzKuxjLXR4ywImSTDDcMf8AiGXLEiL9kCvEkN1cNaNHJAJmKxNaEsoXSVlxtGkqaFRs0a5wpO0sW8jfjQQQW19HvEqh5QrCPJIWNohEzJo4KMdWjJ/ZyREXzUJEVzL5AO6F4Z0ilt0dVaVQXi+3QORukT6jYa57OBnWtdQSLJBa28t4yzbQSNtJHrkSqHEp1IyZk7GWAPalgRzekaKWnnU+lYJc88bhLiV5LqWCSSG4XP8AttdgkmTGFgRRiKQhj+uSwI9jIkglDTQSyR2kICzwBdS8Xto4Er+kYSTjOqr0JlVTgEVEKXszoxaC3jvEWLCKJBoiSHBBHUgQlMdZ0AwuuBAv/HkI2811Pc2zAccR7CBh7KcepaBmK5bZiSO/ZRZGpJ8Iv/paaXzzX2ybC2vn1jngQwBWMV5JIpLsdgjuI3bbKSYYPL0qlsggFTFW6hWSezR0wygGeZ/0IYCSMDdSzCTVxoVGW/zGKsj+nreKUSzoGjlQ6KhecB87D2wWkd0zgqMeuRt24jnxEXGwkVIniKhF1y0mctGZQmWcMNkZY8j1lySR6aUqr4SIuGlTzJv7Ev8A1RT7xvGbmNpAZpZUVJCAy6IMjMbjQ4QBR69sRrWaO8TLXMDFlwRczyqhdQAAXjTGAyKFVhgLgIcOFUNBks4SEnMKKC5UQAFnb21kEmP/AHFweh6j+T7gpik8bAGEhiSXkiB4YujGh9lmz8nAJBbC5BGq5BzJRrctIpnHS9HL8G2KqiMMAW7hYpJplDMFI01Xv+i2RqSNVLfqyn1ucajEm0Qd/W5Zdrl2A3RcnYxy7BsDVtusKrP1pJfAovqkr6kqxdG/DAxzlj/LKUbPWG+CxRWyJD+OlQ5in2iEPCzzoGiRP1IXYYMfyDIFKgFck4Yrxua5iUujRf01PVG2jYoyBjwOdikwRpLm47PyACNsasUfYjGQqgbKZ3BAQ/ZyYGSUaeWfo/qve2O/7ndNW6VRs2lF7cRwO80QeN2Aa4zs5j29Cod+uymjHGNckN81mtfOwt+My4DabXM2oug3Wo+QPUnCuOl/uQjZmgqkW7FctJUSclleGToPEeZkt2LKOAdmSC5ld2mdzndSob3YnO0YcsTqVUnNeg+I85HcKSmwZdd0cFHUkZGQfkHsBhkHBwTg15msOBtJuq5Gt5LuZ8YJJIOOHrHuwEfrl0/tq8TsmJM8WG2W+lLBcZGoMZk/Vs64YqjdHokJUJUlLKK4VnF2Z62Gq6uU8F9YLIQk2qkkLHMMrbzsfgRFicNgrgEsDn1L4NdQr1maa5NkZKSui+lKVwkKUpQClKUAqhqtKA5f65sswRzYY/byrIwVyhMbAxSAsCNV1clicAKGORXI3trHDNG7w2Mcc+0Z+5l5tHVd1c8ildgqOmquN8oCw0XHp17bJJG8cihkdWR1IyCrAqwI/wAEEivLGdY4mRZvH21xbtrhlRZpJIT6tI4kj4+TUEqA4CucMT8Ti+hnqrKZltZlZJrI3R+3dZOP7G0d0aKQayorgToqozspVRkbJlstqKySyyxCVh5CWaCU7NGEiTVW1m1jiKHJiLsBqXyQuTjBrdeS2+3uhPeyZ1DhbUQ/im1BCyPCMe/DgcjN0CGyNqzCzIuccF3Ik65K3FzoDNGMZyJG3JiGMHAXh6zscSKUy1vHkTRzNavKlyqoGa9D7SDLxOHDYIaPZcnOdIsYAOY1t4FmWW2+3tFeF0eE3ExmcRli0XXG66+skRVWXIjP6+rVcngMpLafbJFLHh4ZJbpsRq7PwNhCc66umAAMRlTgHJumgUrFdfaeOVY2dJk/4hvRt/8Ab4AjZQxP8Ku3Q+YssuXw2qtw3Rs/HqsqiHTooHaQFeVvt/XVhJECoIJlHz1UBfL3MTjxtrbxNJbzGWN4JGKRh25CZAI1BXEjxt2vxnGdax/Ulpwg2q2lkXv5JBG0aq/ECEWQbGIN8s5ycah+ulqRZ+HSCGOVbMsts8sdy/3CKWy6o7kqRqqsiP3hVQN2O6olK7sjfSjGEFVnm/C/ZjtvpiaWWO5u2iujdqJId3khiUCEOeRFjOG49MDGBpgknWtihuVjgkPBG1rJ9nKw5JdtnWByUxFgGYRP03+f+NYn8fDEsyLBcQSrIZ7P1laQIONmUcBk4gXaeLcA6K4J7K70U2Ms3ELuQx38GWR7x0flISPWVC+20kLxrhgMcAAzvXVg5KvOpyy298NJrcwNKxMelxbxriGHL7OoOuX0M0dyhQyHCMMHJqMnkY+SNrJVaO4i07BSHYZkj3kAKl8NcAqmTsTt2MiT9rAEtbqbR3BeC7eduT3I1MkgkOIxzRqcnGA6jr4qBeXLtFNFaoS0MnPBJICqabmWPXbDyFsyxbdI3uQxxWujK7scsRpoQiMhJe4hYC2znOoGYQoydYymY2I/gSLlmHeOe+K8d0SrO8Z3UeqpER2TjYjRuif2b2A+AlZbiQRSRSoxle4Qpsx1ZwcSRuSq4VAMjCgAbYALdVGSUxu0Q0LSBXB1CgDGH2Qd6jGyqD3uwyApavWpQujPOxk5GimZlwXlKLMcHjiZiAmoyM52XKg5b0Ykdk0FyIlYhysBYF5MZbYgK2hGMAkL7AHBZtQBgpBgcBWtm6jQsuT8yjOGTCgd7EoQANs9DBOMi3RQjfvUDj2J1iU9fkKg/wBvQb/AIyMFm07MXMNSdsE/HGoQqRCS5WAEb/BbLKB2mysSNiBnvfIC54lww0Alxl+JDmOEkAqy69Mcd4I7OSmB1UCFjGCyElPVWZQBKdTgrCR2RnAC56JUL8g1mhX1HF0jfrbdqz4OHaTvKEknIwB0NslhjPJGZy6ki1UqeS2AuQM9Y44Isjv7fHQPzmP2OeiyEHaO/iUnUtbpzg5RzIFhjjIbswga+wYa6Z0IAGwIYmSsQckBcP6jgWMGEAdKZf1DDHQOwGBgA6sDVikkxjcf7oYIhjH49VA1MvYEyAEL74IX4Rf2OSpBSwyynXnTd4tp+/dzW2Ye3BktwLy3gA/cf0W6YqF7w6kgnA6HWR3ruLOIOA9sTeoQcxP+O1jJBxoHyVYkD1bkOCDn9d63RVpuOYsJwmIoolyjICCM4YGRfn+oYx8hArd1p/Jq1vcI8wMAuDiRLb2BAAyysTo238oQOiQMk71lkvhPvX+D0Yyjq1a1p9PH33o3LIGXX8l2MkSWqh4xGGGAvu4CAY6SVjsCWTC9Hd+J+ppLcAu6yRF9FgVnluIsDLKmU3kcZyYmBKhSQ2CFGqaQJxmXSxwuFcdbbZ2QHJjGSdtXLscnHZ2FbQsZFxCYJfjnnMh5l+WAVss4OC3FKyMO8YYFlnKKkYI1JQ4PS7HySSoJIzspz/kEEEghg2CrAgjUgEEYOKmA15ba3jRykxmQ3TOFLqVNu7KpASTXVDhRjh6lAxjBO47Xxf1Fsyw3AWKY/qAwKS4BLGIns/BOhGwGD/nGWVNxN9OvGeOpv6VYGq4GoF5WlKUApSlAWSDquK83cNbXjKJ0gS6XlUMhd2lTWKVYRuAH1MBC6SFmZzg4Cnt6536yjZYo542CtBKrlmUuoRgYpWZQy5AR2YkkYCsc9V1OxXUjeLOPs0V1ntJGvplDP6LELYmGfY7MxjhLAsZk1LEEqxC4GQj8bJcWwzbyyzROqtJPdYbkhcFhjY6B8d65wJGxnHeS9mTlimWe7uAfxExrwqVcjVlnhjiicCQKPaRh7MF9jRfHgXP/AKSaQTr0bi41k5Yx3hhI5IMeuASAOE4+TVrMV8GGS0XFvdpbWYRgi6TyNJJpcmNUDBomClXMROpOPb/JzSYRW9wUli8UonBlXd1UIygKQCYchXwWA+AyydnYBctt4kK81tJa2ABy6iU5fjk6ZN+H2KuWB/wJE7O4YxrXyC8BhS+8fG8MispEax8jpjSUsl0AeRAFZguRs4HY6jYnu6HNmZBdQxL/AKfi2QqrK6G3lIIdRJJx+xaLEe0ikBgTnYEV1CWaGSOUWsTR3iKiiC5MYWXBKejBdJNBIjDBAMcS+upzE8xfvMLXyAl94HRiyWF0AkTMObaVZHSVEG5IVgCA+G77sK24MiE2ZjlLNsbGa1Mcu4Vk5ti8BDAODg6lGHoAuKUrNmutXg4wzm1iX968Cxu0l1FJZvxym6j+4hMTKoZ2dWLD8bQvpzICwwgZ/WptxNKsUkSxLcCBhdqYGDqYZZJS0aRt+6vEJk0yf2z3650lp5URgTRSIrwqRdm1u43MkMW4aRYJ1IOCzyDRRlWIBz0b/uxbBPxiAwFleSMJBNLAIw82kMqmOYx5AIRpf6PZJ48xZFTJUsdqTcxxQGNpYluLRxYyMY5CupaN4ImBCSLDLujFcz4HxkzLiN5WW5hXHJAARID8l1dNwMbaK0wxnssRkZJGGyuNl4C6OLN+BGGY5WjkiV1WeFlHHhfQDI9oWwoAwOnhYaivnO1u2KmkmoUlk9XT0lKG6R59d+EeOB0A2csNW76KtvGz5PSoQvqMgD1x2SdFc3Gyep1kBLysTjRwhRlJHY6AGP4QKTg4Nel+TUGvLvqBOKaRUGQx2YM37ufbbr+ACMk9eo/8H6P/AMz2zLWt063KXJR2lplTgpwK/chiFX1xjRDlTGBn8hHRPzgEf99jLAZoZyAAys6nYjUZZ+h7SADpeh8fPr18LWoVg59kbsgZZM5LD4Opz/IAQZJyD0O62lgCxIEuQO5EnGCADrtLJ6lTtk6YbHRweq+vqVYrCPnJxfJPgUgckTrhSQzOAIkydSsQK5Q5BGexkkNt2BMiC/yXtnfvog3MpKBCQFBDADroFlxnCDBqPHEOnlXiboCdhqmAqgceuCARsPc/qQAWyoqbMjIrNcKFiYjed8vN/hcw9lCCcAgnHR0HYXz5TuUOXT3/ANLi4Qotyv25LYi4TtJK7DU5f5jc4GVJwessQMGTMpESx3Y44P2UxbblgWb24zmM6gksuc+2SgyrXJGUjeVRiGTt3k43mKEZbGx1ZegcSE47JD5Ki6xUgctmvKhQDkm/YAY/pBtWZf2OjlFOqgEDWqWwuMe/0WzrwwYmURWoOzOyo8ysdQhcKCoYnrlAZ8fPf5Kg/UQcWk7JHtDKFYzOMTkbqy5DEtJGWC9tqVz8Mck7GzyCslkDOyg9SYhijJztxFUwj5OuqgjogkMSX5y+l+4uBFBJJIn9SaGMccbMD+scZBO3WpdyUz86qAKy1pfLbvPR0FNyq/EfEct++pvfGoBErBTfDQEyy4kSEjClVcph419jiNS6lXU5OBWa5UBQLl/vIJACtvAOVtQRjCoC11Gp1OzkYIU4yRWcNI+8qulpp3PCXAI9f73wVtzgZDoCWAB2HRp49fZmsIeJmKNcGcMivn2DMpO8jH3AlHWSf2/iSWLGWdTdNy8fT34FDDMYeygsygGqgSXEaD9QpUa6qQOgHkHeDtjWsJAV/to/uIXGWkkDbAAggKQvJcqoO2VBIPYLH9cZgiDMzEtcluR7copDsAF/oqWCr0AJyxwcbsSuolMskjSMrCzYDaSP4aT2/d5B0M+w5Itm9wCQV1PWRv798+ZtvH/UrW/Gksv3KOBjjRmnUdDKxRhmeEdZLEsuey+RXZWl4kiK8bBlYZBHwes1594vx7OBJZW5TY/lZjpBL7MSxJ7uAdiwlUfDAgt7Iet8D4DgaSRn2eUguEURxZBPYQZJc57dyzH/AKGFGWaj0PToSqNfMjd1WqCq1WaRSlKAVGvLVZEaOQBkkVkcHsFWGGB/6IJFSatdc0B5lzGWFra4vW502iZIYVkm2ib0leMLLIz9JJshUAkYwe6xzQ/cWwkS2uZZFxInNOTGHjP5EUyybAMQye0an4OFIroPKxyxXjpHLHGk8fP+SNpByIUhlAxKgQatAwHsWLSHrAB0NpcQ80sYubmcOeaI25OCWOJVZ7RFXYPofcgKJY/jYk3LKPNmtsmh5K0HDFdra2aRxkS/kJZmjKkOWJiOwCEv/LYUgDY4F1553juFc38JMpS2lFvFvOCGcxaIZZiWEjun6Efk+D6lXjPHASzQpZITnmT7hlIVJHf1MY5Pho5B694ZT1k4uR3ED2d1cQQJCogYYJYxMpETI8kihGC+oJVsPFnsggdsR3GEzss5iWW+dLkO+PtIYxyD+rt9zbouroVbCn5WTOdhWlm8TeORZJA5XUFZJGjVjGDqSfc7OOgSM9suQAy1uo5fuI9TPdTSxvkGGNUjEi9rIssaRI6lGDa8udZMDvDDHJZNNCLiKzZpY87890SxK9TQvkkkDGAcjsI3Q6qEqUZW3LghKKlbd0NL5f6j1uDDIs6SJosyTSW86EKDIqo9xC5LbOWR3OArsfUGqXniuJQ7Yigcq6OvEXUP7MjqktvGsLYAGUBBcjohSNr5BIVVZm/09EdAr9GYvGHDFhG/G7OjY62LezjBOBWlu/pJEdpItyJfU4sXijXPSg/dt2jsQMhyQcAA7DEHGS6XPRjOhNLO1+qf6NdbfVUscy8rBokGG9oCI4yMRpHx4MoX1ysShUGfXZmNd34/zSSptE4kAIBKkNg6hsHHwcEdHv8A/hrnvJv5GIIbou+ysIH+6+1dGSMnaTDab67N3tnPZYALWsg8+JvedSpUkGRea8ErBQjKS0qYVSykdv8AsMEf3eRruy6OralJ7WejQr1qUdsUpLwZ1Hl/qKCIfllRMjIBbJIyASFGScZ/gHrP8V5x5qOa4uXk1MaswEbOzCFggypMgymrJ2Cp7J/yQTvbZ7VdePEBJGwlzGhHsrjW2hU+w627GB2Plan2N9b+rwyqrtoHRSlsiIM5XlkYyKfkhojg6rlVyTWnszQUtC3KEs/6KNbq9RVil8NpGjg8QYyok5YQyiOOQuXDAn/48buThvXjQdsD/BrdLZtiMyLHJGSvE74V0BPXDbo3ZJAOVbkOfgnCnN/qEMQWSKeKDPoYIhuXAJwGlGTFnsbLhDgHYdFVt5q3Ul45I7Zirq2S07MSSSWdEaPYk9uGYfGQ2QK9z40erPFdKvUd1F+/fijNFbMiPKTyJ/El0UeX51ZVAKqMgn1OpOxye9al+PtOzJahjoGBa4GpVgSSEXAeNgcqUAReiBgHata31FAJY3tklaY+xdwzg7FQy6jsk/AZQAD/ADqdDhS+e7mxFbySTIRymQiOFcYwskepBXPWHYyYBCn/ABB6iPHJ2PZ9ZrdJbV44/BtrJEdzJaqZZUc8nL+OBGJXP65VZBhSGiDHrsknY4/JX8EQZ53xMXUtAYyELA49kUfkUkn8xLZKnX4MZsubW4kYm7uYrTClF40VWKfqOOTYF4yetdsqT8DK5yeO8AhxGkYinI2559pJXIJBkjicjOdVLK+CAcMPgNzfN/SreZNUdPS+apPd5fvu8jA1y94zFCtlGIfyuxCyyRlQqkr1+IakB/4GQD0y1tPGQACOO2i4GRVO7bYZdsEhcA3IOCTsFxkYK7KxMiMyxzbz3KNmN1lzq572RiQts365UAdHIDrnGa4UtqL5hEq4KMhVcuF2JM3zG4AY6qBkIe2UlB2MLZZXW1G9bIq0e7v/AH9zFMY+URzcrXa+0WhDkYO20a9JGgIUkOFzr/eQWOaWJ5CBdstuwU8fC3zsnviVxnIPzGAOlBy6kgSvF+OeaLhihR4wVZZiDDCxx+4AyzvgD8iZVsjDD2Vek8f9JooU3DNcuuO5QBGD/wDbEvqO8nLbN/knAxyVVI5T0055eEc14/xrzR628KLg5W5TMEROOpEPckmQcdFlP/NgTjp7X6Si2V583Dr+plC6L1g6RqAo/wDJBb4GTgY3oSqgVnlNyPQp0Iwz1KBKqFq4UqBeUFVpSgFKUoBVKrSgOZ+t7ZTCkzIsgtpBKVYAjQq0Tn2BVcK+xY/qFY9Vo/Npcrx3MkkUQhfVtFZzpJ+ORhJKwA1U74ZSo49jnBFdzeWqyIyOoZXUo4PYKsCCCP5BBI//AHXn1nZxtGY3tmuJl3huHkGVZkJUs8spIJYAsePfUnU46zZB9DFqVa0iP5CS3ZopuSW81bjk12kjKyFQq5hVYY3EnCcHQnAJP+ZMkDRSR3EFrHCFBiZpHUNpKyDZuIMwYOkfezDBPx8rns/uJoGjneJVTeGUkNNIQCUYMWwuWUg7HYEk+pBxUG2WGWJoLh57qRd4ZlVpZAWGUBKwgRxlh2GfXOTljgvVpjuZfJTNDOjy3aqZjxOIIlWQsoYxnSQzbnY6YUBsugO2EWsMtrGswZbeWZJiq7XLOgEg2P8A77GQqwGNWQLlM97kmT41JJIHhW3ijODFPswjZmAxkpACQxDLIDtgbgg/BrG5LxNHeXZV1kMRSFUiYyIQ8TKuHkMhPHKoQgH1AUj9unLl0cclrIcfbWkc+0gJXf3XtkYq0QwQWYdkDVwOiFWFGkZDW7SXFzE6sIhATHEVKgTR7oUR8EtgF3IT16KnaRaQpKhCWh5UZd5GIiKyoVkDx820oO3G4DICykZ2B7zTtJLFtc3EVu0b5OiDaOVMatvM5BUhlbXXtZAA2DsekWyLB44r+FoYYzgsksrln1Eg42Ur8TITGSAyktqQxIJFv3PMTHLcTyyoz8ZtFVRkDTkWRRiNwHGyPKFy364K5LFDcorxwvPLGx1eRzNFG65BHJOxEkZBbqPb9uyrFSJc3NJFyNLDbNDyKmFLCORUZSN5CF0/gjjIKrkYJ9RBu3WxESwLjRooYHiZWaSU8pbZQdgpPsjeykF8BtsElcmG3jbe5ABRriZPYahBbgkkA+ukbxFlYf3SAZBwUBWdrFOokgieeVTjeU7opDBmjaV8qUbDD8QZRkHA9alXW8oMjypCYmZcAsHHQZkklJ9VaMqTqD1o4boU2ruO/GqLCk/X+SC/jE0wwgs+HLKFRWYM4IBJkUK8ZJ/4nbAGUYEVjtbFJNhb23HMhXaS5DjvBVTrIOSaIjdPZV+OsEZWXbqkgD2kRMykETSNkK5XvaRmZpFZWHaAhgRhgca5JV5E5J5xCydax/j42JUlWfO0qnC/qUDBgf8AiU7tTOfGqLO5/ojSwo/45nJnQFVhiXVQMqcCFW94mwmWkbA/zEQdc6RPMUR1W1MShk11MgXosYutFjzhWUhsYIIAcNVLeVpF0toRbyRHO0ytGoz1kIVEksbaYJYLnXAIZQVrLCjjS7dzOMYjUMcHshoLdA3KmFbshyQHVs6sFlhEG5SeefVr7dxghmjJ0RWe49iJVf8AbQAF0mkyCo21Mah9SNWUqBWS4g2UxeRmCr8rxZgR8EYIfJYuuQCo1Ht8MCAu5tvEXNzGA6JbqCMF9mc6nCskaOph6GRl9lzjHyK6Hx/09FE3JgvJ/wDJIdnA76X+I17bpAB2eu6rlVS4NdPSTll4/LOUsfFzzx8IgRIh+kkyNCO8glbYgSLIDkk/jBJ6J/aul8f9MxxkPIWnkGMPKdtSDnKL+qfA7AycZJJyTuUSrsVQ5tnoUqEKf0ooq1drVaVAvGKUpQClKUApSlAKUpQClKUBRq4zylnIl7IqS8aXEZnJCKz7x6RSas/rGAptz2r5LSnrArsyK5f64tU4EnkTdbWZZnGpf0wY5DqAc4Rix6PStipRdmVVo7oNHNMLZLvVmN08se2pInflUKoPEnqgeIqCdUReBckbZqUJJknXiijgjnAT8jA4kUehEcXqrFARrsdtIgCuCar5KVzD/tbZgISZo91EIJQEsqQgbndd4yGVSC4ODV3kvHyTQGRrgEgckHGeGHk12iJkyXIO2Mq6gq3QB7rSeQ2na/kR/IQJDOsl1cHSYKkw3WCNWGTESiENxsDIhDs4OyZPqKBxDKktrbsiyBLd2kXgHbkxM2/5OnZlIKLtuMEkJVYpLeaEfZQkmRVaN44goRtg6FpXwp0kCbIpcgqQVwCKzxJNdwlZCkCuHR0j/JMCCVYB3wEYEdHU9H+04NLHL2WfL2jHe20qSLNLMEjlKwyiEBACdhHtLJsTksybrxt7r8kKBGWaCKVbi2Rp9sJJIAWGzMI0k+4kyCdjxtoSwVhtnjGK20lrIHSZfuZ1aSGZPa4fIJQ+pysKNnIzoi7/ACB3Urx9zcSo0TKqmP8AFI055JGBUFWMaHUlkIJ98EsfjBUDjds93PTBberOrtcMywoQon0xI6qGOsheRdEKEnZtSNC2caLiNcfbwSGeJHnKZ+4IDTlQiltxLISBKmqeu+5THWFXF8EEMX4ruRneLTjEzl94yWELRxLhWcrGVIC7MytnbYFsnirqZSbWOHiWNV4HmKjMRPWsSHsofXXKHBTIXbrpDi/8YL7q3uNjOPxjVVlSLE0jJsMuCy6l0GcejZQsoAOtRWaFZVlgzdSKRvgmc4OCG5G/HEV/dRlc4YLj4q9bOOH8d5JmLXaHY8cCga7oBntgxLLszkKcAjBzsPGQTliltD+D9oXlPFEn/JETuRkLZIOqgbHGV1ybtyShCU8RV/wiHKk8g+5jwmYh6R4kklT91G8g1Vu21yh/qMDjORiWOJmWexRrmdQDup5XaMnJSSaVsRjUnAZgwI+CA4PS2X0cmCbhmk2YsY1Zo7YE/IESn3BIDHct7ZYBdiK39vaKihUVVUZwFAVRns4A+OzmqnV7jZT0X97+yOZi+mppXV52WEKGAEDEyFWKllaUgBR6jtV2yAVZCO9547wsUIPEgBbt2bLyMf8ALO3s3wD2a2AWq4qlyb5N0KUYK0UWgVdTFVrhaBSlKAUpSgFKUoBSlKAUpSgFKUoBSlKAVHvLVZEeNwGV1ZXUjIKkYYEfyCCRipFWtQHBeO+4ePRpAnEXgdgBJM7RnQuzOCis2A36yfuR0RmothbW8Jkjn/JJFMyJyAzSMrKJkCRgH+2QErGgVTtgD5O08j4zF66byKlxHzKsbmPMkesMmWTDKNTbsApGSZS2QFxrJJ4Le4QQKpZleGWODUv2RJHv2Phw6gOQPcgHOAdMXdHjVY7Zyj6fyX2t1Lyywxx8YcmdHnwCFc4fWJCS2rnODrqJEDAE5NP9NCTH7mRnScbdtxQiVQFcFFbBDII2AcvgxscktirvKGchLg6wLC3t2JZON/xyMTjRNFbfPuBof2xVfM+JhWPklZWlQ7xvcuvsyf2Y6VUOSpCLhdtgNhUylZa8e7n1MaXyRyKbWIvFNqh1Xig5QPxyByMNsilC6B86x5IwNnkLOUOLmWUKgAjuEg2j/FsSHMxOwEbFn60wrS9kfOxlhmu4iscDorjuS5zA6N0yssepcujD5IA2CkbjutnH9KK4P3bmfOQUAMVuR/IMQY8g+P6jPgjrX4qtzSNFPTVJWfHnyc86QpIps1Ek6n3SI7u8bleTkcthcAbguwBZQM5atsPAXExRpCtuFJK6ESTjKlSCWBjGf5BVx/H+GHTw2yoAqKFUE4CgKoyck4A/81lC1W6jZshpIRy8s1fjvp2GJuRV2kx3LId5T1j9j8fyMDAA6GB1Wz0q7FVqs1JJFuKrVaUOilKUApSlAKUpQClKUApSlAKUpQClKUApSlAKUpQCqYqtKA5j63sUMKSyDK28qySZJA4zmOUt/GoVi5JBACE/91qLueOSF7a1zIwHosCbrHICHjZzkRrh1DfkYbaEe2cHu5IwQQQCCMEHsEf9iscNuFAVQFC9KAAAB/gAfFTU2kZ6unVSSbZzqeFuZciVkgQggrHieQg//kkUIB18FGyGI6+a2XjfpuCHBjj9hgB3ZpZcAYA5JCzdA4+fjqtqFq6ouTfJOFKFNWiixUq4Cq0rhaUxVaUoBSlKAUpSgFKUoBSlKAUpSgFKUoBSlKAUpSgFKUoBSlKAUpSgFKUoChoKUrgK0pSugUpSgFKUoBSlKAUpSgFKUoBSlKAUpSgFKUoBSlKAUpSgFKUoD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55" y="4727933"/>
            <a:ext cx="3162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0" descr="https://encrypted-tbn0.gstatic.com/images?q=tbn:ANd9GcTuZfbhSSW7ldhtgAhM4qR9f_f81Rb5FCFmjxHz7PkDF6-kda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275" y="874031"/>
            <a:ext cx="1391233" cy="156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err="1" smtClean="0"/>
              <a:t>Dirac</a:t>
            </a:r>
            <a:r>
              <a:rPr lang="es-ES" dirty="0" smtClean="0"/>
              <a:t> </a:t>
            </a:r>
            <a:r>
              <a:rPr lang="es-ES" dirty="0"/>
              <a:t>en</a:t>
            </a:r>
            <a:r>
              <a:rPr lang="es-ES" dirty="0" smtClean="0"/>
              <a:t> 1930 para explicar los electrones </a:t>
            </a:r>
            <a:r>
              <a:rPr lang="es-ES" dirty="0" smtClean="0">
                <a:solidFill>
                  <a:schemeClr val="tx2"/>
                </a:solidFill>
              </a:rPr>
              <a:t>relativistas</a:t>
            </a:r>
            <a:r>
              <a:rPr lang="es-ES" dirty="0" smtClean="0"/>
              <a:t> ve que existen electrones con energías negativas, cuya ausencia se comporta como un electrón de energía positiva y carga positiva</a:t>
            </a:r>
          </a:p>
          <a:p>
            <a:pPr marL="0" indent="0" eaLnBrk="1" hangingPunct="1">
              <a:buNone/>
            </a:pPr>
            <a:endParaRPr lang="es-ES" dirty="0" smtClean="0"/>
          </a:p>
          <a:p>
            <a:pPr marL="0" indent="0" eaLnBrk="1" hangingPunct="1">
              <a:buNone/>
            </a:pPr>
            <a:r>
              <a:rPr lang="es-ES" dirty="0" smtClean="0"/>
              <a:t>En realidad son </a:t>
            </a:r>
            <a:r>
              <a:rPr lang="es-ES" dirty="0" smtClean="0">
                <a:solidFill>
                  <a:schemeClr val="tx2"/>
                </a:solidFill>
              </a:rPr>
              <a:t>positrones</a:t>
            </a:r>
            <a:endParaRPr lang="es-ES" dirty="0"/>
          </a:p>
          <a:p>
            <a:pPr marL="0" indent="0" eaLnBrk="1" hangingPunct="1">
              <a:buNone/>
            </a:pPr>
            <a:r>
              <a:rPr lang="es-ES" dirty="0" smtClean="0"/>
              <a:t>(anti-partícula del electrón)</a:t>
            </a:r>
          </a:p>
          <a:p>
            <a:pPr marL="0" indent="0" eaLnBrk="1" hangingPunct="1">
              <a:buNone/>
            </a:pPr>
            <a:r>
              <a:rPr lang="es-ES" dirty="0" smtClean="0"/>
              <a:t>Observados experimentalmente</a:t>
            </a:r>
          </a:p>
          <a:p>
            <a:pPr marL="0" indent="0" eaLnBrk="1" hangingPunct="1">
              <a:buNone/>
            </a:pPr>
            <a:r>
              <a:rPr lang="es-ES" dirty="0" smtClean="0"/>
              <a:t>en 1932</a:t>
            </a:r>
          </a:p>
        </p:txBody>
      </p:sp>
      <p:sp>
        <p:nvSpPr>
          <p:cNvPr id="8196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8194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8195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00F4EEF-0C6D-47AD-9C98-B59428144106}" type="slidenum">
              <a:rPr lang="es-ES" sz="1200" smtClean="0">
                <a:solidFill>
                  <a:schemeClr val="tx2"/>
                </a:solidFill>
              </a:rPr>
              <a:pPr eaLnBrk="1" hangingPunct="1"/>
              <a:t>6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3. Anti-partículas: consecuencia de la relatividad</a:t>
            </a:r>
          </a:p>
        </p:txBody>
      </p:sp>
      <p:sp>
        <p:nvSpPr>
          <p:cNvPr id="2" name="AutoShape 2" descr="data:image/jpeg;base64,/9j/4AAQSkZJRgABAQAAAQABAAD/2wCEAAkGBhQSERUUExQUFBUUGBcaFxcYFxcXFBccFxgVFBoXFxQYHCYeGBwjGRcYHy8gIycpLCwsFx4xNTAqNSYrLCkBCQoKDgwOGg8PGiwkHyQsLCwsLCwsLCwsLCwsLCwsLCwsLCwsLCwsLCwsLCwsLCwsLCwsLCwsLCwsLCwsLCwsLP/AABEIALcBEwMBIgACEQEDEQH/xAAbAAACAwEBAQAAAAAAAAAAAAACAwABBAUGB//EAD4QAAIBAgMFBQYEBQEJAAAAAAABAgMRBCHwBRIxQVEicYGRsQYTMmGh0ULB4fEUIzNSkgcVFkNTYnKCg8L/xAAbAQACAwEBAQAAAAAAAAAAAAABAgADBAUGB//EADERAAIBAwMCAwcDBQEAAAAAAAABAgMRIQQSMUFRBSJxEzJhgZGh8Aax0RUjUsHh8f/aAAwDAQACEQMRAD8A+aU5dldyCuDT4R7l6BAudxTfUu5Li3e+ta8ibJvB7ZkcLl21+pUZXCAssELNhU1mSo7kkrAMdtJWL5SjBWCiuhUohR6lxD0IleNkLjEPcLiteJErkSsNCFlYGUS4xyI82XIGOQJWyA2WkCoBRWYE+4sb3yMdPIVY0KeVhNhpFlRLFgXEpRGRp3G+6QLXdxVS3PcIuXbIuqyowyDfI3WxUady3FIJydhYMLgWyhwSxEiwbkeGJK0XcstFMpEvYO9JkZRbetazJEVlU5ZBQTjrXcWkTWvD0BYCi0sg7pIUxkVkRzGUUiyNJLLOZi1234eiIFi2t95dPREAYJ+8zdDgu4kiqLyXcvQbbX0G23Rv9nuirCorXeDJvX2DaCjDn0EtfBSoOTsVTplyiHCdg5SRZtSRqVJbbIRYp8Q3UsSAmCvZHgtRClwKkwrZDXLk+iFxkMRcaYU1YiDFNK7F7oSp5AxH02uZFkkLSZnsTdNKSAbJYjgl1FpFKIUpDKcReWIrOViKNgW9eY2QmRY3Y0Se3gW1d2ClkilrWuRclcrTM6lh9wL3y1r9S1DMZCFhbDwThJvkkxTgMa1ruKQHkWXmeQFIJRKXEc1kFAhFSyxO7cuStr7jIIGbzDZWGdNRjcAjRetd5W6ToK7uJEDIaqRNwm3AfZtxszlYr434eiIXjPjfh6IoU5slZtG+iuyu5egxMVTlku5egcUS+bI2xlnaggtwFOwyLGuaI2uRwAmmg3MJoDzwSVnewqlTGxpgRGwQIi09vBHBIFkqXZcIBv2C5Xdkg6YMhtgXHML4Hle1ioRAmx7jkLVJivAk7pWRUQKjzNMKTClhgcoVpyiZoUeA9qw6lh+A2pgvmMkPGNuDIkBOmaZUgKlOwW11LnZoyTpDKdEPfS4jI4mL5rXzAtvcSNON7iJ0xe4PqTFBdgTauC0DUhZDYFzgC10DbuTZnpxCqFwWYUkDoLF+WwEULbzHuIp0wu5JJ4GQSAnNJgORUYcw7ugznfCHxkSSAi7Ayq3HuO5WWTl43434eiIFi4PfeT5cFlwRCo48/efqaqXBdy9DQ5JCaUeyu5ehGDg2Q/trA2CuzROkIomiVa6HjwaqVtuRFg0gWhkBUVR5FyiaqERe6XSYUrMeCUZDvc34ClCxpp02+F3fzbfces2V7Nqmt+slKXKPFR558m/oijU6mnQV5c9F3MviGto6KG+bz0XVnmcLsqc1vNbser536LmN/wBnqPJyeuh6XGxvfdOPKo45W1q31OatVOq7t2XwPMy8Vr6h87V2X88nJrSs7WKimbatFydwqWGLHUXQjr9bmL3TfD6Cr2ylf6ncjhQcTs66+aDDUuL5LKPiFSm+cfE5lGF8yYia5v8AMdSwzV+WvsLxGHbaXU2e3usHp9NW9tFO2exnT3naN7/Uz1r3OjTpOPDITPD3zebfUo3K9zp1Kc7Wt9DmtsNK/FGuWFAdAZzuZVQaeRKo9C/dsdCkSNdb26+ts1l5kjN9C2VKCS3YFxhYuoups3ImXEU2aoVFJYKqkJU1YSnYXJj407g1KVh7OxVtaiSMshM5BgOBGwym2rAbocYhKJdgpBjEVUiBFa1zHVBDbA8MWdou7MGLit959PREBxfxvw9EQhzZvzP1NtB9ldy9DRTiJoU+yu5Gii7AS7m6kuLltW14kjmVVzKoqwXzYsk/NboN90FGnYJMuTGsi3ZHkCMhsICI8Tq7Pw3vJxguMml3dX+ZW5JJt9Cj2ijFym7WPQ+ymyLL30l/2J+W9b6L9ju4pD6WHUYpRVopWS+SVhOLkoxbk0kuLeSXe2eMr6iVervfyPlWt1tTW6l1ZfJdl0Ryq619TMqCfFePNcjDj/a6knaEZT+fwx8Lq78jJT9rutJf5Z/VHTp6ettvtOtS0uocbqJ23svms0L/AIJobsn2gp1JKKbhJ8pZL/JZdONmetw2zoS4rPrwXkU1KkqTtJBcJwdpKx5bDYJvgmb6eyXzslrkcvEbRrqTUbOzfCKssx2Hx+Jkv6rj3WXovUtlQq2vdL89DuUvB61R5a+/8FVdiWk1+Xj3ipbHV28+GWR1dlbKqyqpzdSSaecrtcHzeXU2YvZ9kMnKKtc9NoKKoStNnk57NzyeuAmrs9rlfuOvjqM1nHLvWf2OTUhVvxl4PXQ0QjNq9zrVNdS6Jsxyw+uZI4Fs2NuOblvPo0m9Z+pSxm/l8PTX5DtSQaOpoVpbeH8epklRUfmcDabfvG79Hr6GzadCXvZWUnw4XfL5HPq0JLimr9Ua6Uet+Tj+IV3K9Pbba+fT5HTljILjKPde7+4yS8jm09lzkrpZPq1+511Saik+KSEvGlJWfqdCj7bVQl7SFlhp9xEo7vAVVfnzGRncVWgb0zGp3TFRiSoWgaqJ0BxEQ6mYdy4wS4lSqAWORI4y2A5FKIxREVJ5kfxBLyq7MWLa33w5cr8kQVjPjfh6IgDnTfmZ2MPDsruXogpQsMpTiopfJeiJvx+RbtOpdbUZ29a1kXBDpKIVCCF2ZM/mcioxI0zSpx5rLWvEjkug7gXTkkhEKd2ek9jsHeu2/wAEX5y7Ppc5GHceh632PlHeq90e7jL9TDroW083f8ucXxiW3RVJLtb6tI9/tfCwhRppWvZd/D7nxn2v2869R04P+VTdsvxyWTk+qvwPou29pblCpO+cIO3yfBfVo+SwnDo9epi0GnhWqOtjFkjzfhkIVqrr7eLJL5cmejSlJpRTbfBK7b7kuJ1f93MQo3dGdrdL5dyzXiez9hNmU1S99u9qbaT6RTtl4r6Hr6e6NqNZsqOELYNFfxd06rpwSxh3PkmFw1svPWuB7X2P2s5SVGbyfwN8U1+F/l5D/ajZlKL96o238pW4XtdPxs79xzdlVqSd87q1vAd0Yaqje/8Axnfpxp62gsc/Zn0LCbFpx4U4Z/8ASu/mjq0cFFcIpdyS9Adm4qNSnGa/Ek/HmvM3xsYKGjUnacr/AAMUN0VtbE/wqfEx4nYEJHUIdSGmpwVki2NSUeGeS2h7KpJy4pcuZ5zF4F5pKy1zPp1RqzvwPI7UqUt5jqgrYZ1tFXcrqSufO9o7Jce0vFWz7zlVYrik/n9/P8j3WMr0Ve/5a/c81VnR7VlkCFO+GzVqYxWY9TJh628vmuP38jk+0NN9j/y/+f18zuYbEU1KyXFemf3NO7Sk1dLjzV7FapKnO9zr05S1ui2Pni/o/wCDhbNhelHx9WNlTPSbYwdKk1u8GjlynApqU1ueTp6W3sYrskvocCWUvErFLI115R33lpa1xJXnG3D9da+fXhDyI8xVlacl8WciCLqRNKkgW0FRKovFjBUAUTa0i2lrgL7MrUG3czWF+41rXA0xkm9a/YOTSG2JlqSkrs4mModt+HXovkUTHyXvH4dOiIVs5lR+Z+puoq8Y9y9EWuJKL7Me5eiJvEZ0Wkkh8S5zsKjUDuG/Ys3K2AYyHQp/IRB5m6CyJEWjHcSnO2tfqej9j6v82a/ujf8Axa/J/Q8vJHS2Hjvd1Yz5J9rueT18jNq6bqUpQXVfcw+Kad6jTzpJZtj1WUet9qot4Otb+1fSUW/ofMKebsj7Di8OqlOcOU4yj/kmr/U+PtOnNxllKLaa6NXTOV4PPySh8b/n0PH+ATXs5w6p3+v/AIdzC7UxVGCjCpKMFeytGyu7811HQ9rcX/zn5R+x6/2H/hcRg5xqwhOrCXF/FuySafmmvA0y9mMLf+jD6/ct1Op09Gdpwu/RGzU6zSaeptnTTfojyL9oKtWNp1JSSzs7W+TyQ3Cyad4rWrHqamxsHSW9OnSgr2vLhd8rt/I7uw8RgI8P4a//AKymnrIP3INL0wa9J4tSatCDS9El9jT7H4pyw6v+GUl9b/mekhiUcbEY6nJfy93d5btrfTwJh8S+85FXUOFVyh3KXrIOtLs2ehWIRn/2pG9tZZHM/jLK9uB5Da+3p06rtfi7ef3OnpdfVqtpm/T7Kqb7Hr9ubVcYPnG3dzseJxtRyV4t9z1qxnxXtg5x3JQtfnfh4GL3r43v3Gx1JLLPS+H6WFSm7Oxjxk6knbdYzD7CnUjeMW0uLy/N6uaKuOik9/guL+5joe2Pu4Siqe9fhaVrfTPiPTlOfCwWavT0aK88mm/2+hzVhJKsm8krrj8rcDW2zHhdpe8bsmrcXxXHhroaXIqqt38x3fD6VKFL+y7xb5/Ei51G+IpyLcteNxGJqWi/LXgJFOUkkbZyVODk+hzZVLyfeMqSy+ZShYCUztrGDxcbuTbFuQG+HJgIe7Gcc4BbsC3clQiYtxetir21rX1pXZcpFKWvMIy5sc3FxW+8unNLkuRQzFNbz4cunRdSCM5VT336s2Q+GNui9EL3QaU+yu5DJrIjybpWmrk3RkWLjMYkiIKXVDN3mFGRUZlVJZDcFzwrot1B1KVhNFBymBLqxY/5M977MbXVWnuN9umku+PBP8mcD249nHd4imsn/US6r8eX17r83biYHFzpVFODtJc+WfFNc0/sfRti7XhiIclNfFHpyuuqPPainPR1vb015Xz+fseD8R0lXw/UPV0V5Hyu1+V6Po+j+/y3Y21KlCop03ZrjfOMk+TXPk/C+R7vDf6i0rfzKc1LpFqS8HkadpexGHq3cE6TfOPw/wCLy8rHn6/+nVS+VaD74yX5sedfRanzVMP5/wChJ6rw/V2lVw/n/rky+0ntZLFNJLcpxvaN7tt/idsr26cM+pycJSlUnGEE5Sk7JfP5npcL/p5K/brRS57sW35tnqdjbBo4b+nHtPJzecn8r8l8kPPxDT0IbaOe3/WXy8W0ump7KGe3Nvm2b9jYJUKMKad91Zvq3m35t/Q3LEMy+8L3zzk5ObbfU8u9RJycm8vJuqYvsSfyPKbbqKalyd7p65HU2jjVClJt8vU8ticcp5p5eRu0VKSTkfQv0elqnUjU4aPO43ETi81bo+K8GLhtadspNfLkduVnk7PVuBmlgKb/AALwuvRndjXha0keuqeCVIS3UJ29br7o42Jx05/FJtdOXkDhKc5O0V9l3s7a2dSWe4vG79WOskrJW107h3qYpWgiU/BKtSe7UTv6Xb+rDwlGMY25831Zc4imwt+yzdkYm3Jno4QhRgoxwkC2Yq1S7vyXD7+geKx0Xkv3OdVqNnR09HZ5nycDX6+NX+3Dj9w6lbMW+Au4SqGtHKi0+Sm2DFg1JXIsiXFvkqowHMaKmrEfcEk+RiYuTJAueQeg/KucvGvtvw9EQmLa33x5eiIC5zJ+8/U20eEe5eg5u4ql8K7kSTI3ZGxT2Rsx0Kdy5RRnpVhzRFwWRlGUcIdAGbBUsiqbuwt9CyUk7RGxeRJBTkkK95mR9hZ9rjI1LLIPD4yUJKUZOLXBriJ3y4oVpPBW4J+XlHtNk+2ado1lZ/3pZeMVw8PI9Hh8dCorwlGXc0/Ncj5Ug4VmuDafVZfU5FfwmlN3g9r+x5zWfpvT1XupPY+3Mfp0+vyPrCsSx84o7frrhVn4u/qXL2krv/iyXdZeiMX9Gq/5L7/wcl/pXUX9+P3/AIPoz6nK2h7S06d0nvy6Lh048Dw1faFSfxTlLvbYpVmaqPg8Yu9R3+COhpf0vTg7157vgsL68/sdDaW2J1pdrguEVwX3FubXVMy0q+Y+piDs06cYrbFY7HqdNQjRSVNWS4SHRxfVeI5VV1t3nPdR3Kc29cCuWlhLjB3KevrQw8+p01UX9y8ypYiC5nGqyYdOS5lS0avyN/VKrdlFfc21tppfCvFnPr4qUuL+36FVGU0XRoRhwc7UaitXxKWOwm4xVBU1YHeH4MC8vIyebFuWYUaYUohsxtknkumlYGo9eREyWH6F/MbIqMrATzKlxLU7A+AnOHwMSsta/cRUC95cqIcMMmpLajm4pdt+HoiB4xrfeXTn8kQFjlzjaTRspPsruXoVKPiHRh2V3L0Rdrhcbm6VLdECnBIdCYplxkBPoSE9uLGhrICHECVQKnVzGxc0bouSLqoXGBqcU8xW9bIVxyCdJXuwNy2u4OEi7lR461rzlrAULPA2YC16huQu2tayC0POOcF74bEbmY6AFkSCcsMuTJ7wKUrcQIhsO4u+GHBhSkwIcS6kiWJt6lqoEqxllMjllYm4iqND5SBUhHvAlmC9xN+545CUrh71gIKxbYUhoxsrsqTFsaA2RoEoFqQLdwHxLTABO4ywE5E3y3FDWuM1dYFAsN+BVta/MRroZprO0mteesy0S5TY2EPZRyzFip9t+HJPkiC8U+2/D0RBTnzleTN1J9ldy9BidgcMuyr9EHUlmMuLs6MG9t2A9fUq+vqSwUKYlmzPaUngFItsli7EsTbbgKNR2AZGyrkb6DSqNeUtTHU43ELWvMfCWQ0Ml1CW7kucrF7wmebL3hi3dlh74SkKTzCjNARIsupIuDFTmFFg6ip3kN94U55a1q4sqbI7klJkuFBi0S9hStYyNaJ7wW5ga/YN+wXUS4HqoS4qLDlMZDqV1krfCBpoLfIkSPF2C2UyPX7lW1ruIxJSzguxFIveJB+YRm8pFNFEbI0AR2TbKLKIhV8SuPdnPxa7b8PREDxMlvPw/CnyXMhDHNWkzVRfZXcvQZYhCLKNscwJFBzfQsg64LYrbF2F/pb8ikUQrM975KbCiiiAQqXUKSCjIhCzhmiOJWRTZL6+2uZZAsZ4CTSF319PzIQjJPgkURIhAJYFirRuFFlbvDXmQgWNPhBRpl1EiEGsWpJKwDKtz1nchCtrJmlFXRZJa+hCDPgsfBVy2QgFwLbylWKRCClV3hDFTAa1zIQd8F01ZYDpwv4EqIhA9CyyUAERrMogjWChpYOfjPjfh6IhCEMUveZ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4502021"/>
            <a:ext cx="26193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5" descr="data:image/jpeg;base64,/9j/4AAQSkZJRgABAQAAAQABAAD/2wCEAAkGBhQODxITEA4QFRAWGBsXFxMWFhoQFxcVFRwaFBUYEhoaJSYeGBojGhcTIS8gJicpOC0tFR8xNjAqNSYrLCkBCQoKDgwOGg8PGiolHSUtKTQpKTQsMi00MCksMDUsNC8tLSwtLCwpKS0pKiwsLCwsNTQ0LCksKSwsLDQsLDQsKf/AABEIAO4A0wMBIgACEQEDEQH/xAAbAAEAAgMBAQAAAAAAAAAAAAAABAUBAwYHAv/EAEMQAAEDAgIGBgcGBgIABwAAAAEAAgMEERIhBQYTFZPRFjFBUVNUFFVhcZGS0gciMkJSgSMzobHw8TSCFyRDYmOiwf/EABgBAQADAQAAAAAAAAAAAAAAAAACAwQB/8QALhEAAgIBAwIDBwQDAAAAAAAAAAECEQMSITEEURMyQRQiYXGRwfAFI4GhQrHR/9oADAMBAAIRAxEAPwD3FERAEREAREQBERAEREARFAraSZ7rxVIjbb8OzbJn33J93wQE9FUbuqfPjgM5pu6p8+OAzmgLdFUbuqfPjgM5pu6p8+OAzmgLdFUbuqfPjgM5pu6p8+OAzmgLdFUbuqfPjgM5pu6p8+OAzmgLdFUbuqfPjgM5pu6p8+OAzmgLdFUbuqfPjgM5pu6p8+OAzmgLdFUbuqfPjgM5qTQ0szHEy1O0bbIbNsdj33B9/wAUBOREQBERAEREAREQBERAEREAUCurZmOtHSGRtvxbRjM+6zs/9qeoFbpyGB2GWUNda9rE5H3D2ICPvSp9Xu40ab0qfV7uNGs9Kqbxx8ruSdKqbxx8ruSAxvSp9Xu40ab0qfV7uNGs9Kqbxx8ruSdKqbxx8ruSAxvSp9Xu40ab0qfV7uNGs9Kqbxx8ruSdKqbxx8ruSAxvSp9Xu40ab0qfV7uNGs9Kqbxx8ruSdKqbxx8ruSAxvSp9Xu40ab0qfV7uNGs9Kqbxx8ruSdKqbxx8ruSAxvSp9Xu40ab0qfV7uNGs9Kqbxx8ruSdKqbxx8ruSAxvSp9Xu40ak0NZK9xEtKYhbJ20bJc91m/v8FH6VU3jj5XclIodNQ1Di2KQOcBcixGXV2j2hATkREAREQBERAEREAREQBERAERQK7QcM7sUjCXWtfG9uQ9jSB2oCfZLKo6KU3hO4kn1J0UpvCdxJPqQFvZLKo6KU3hO4kn1J0UpvCdxJPqQFvZLKo6KU3hO4kn1J0UpvCdxJPqQFvZLKo6KU3hO4kn1J0UpvCdxJPqQFvZLKo6KU3hO4kn1J0UpvCdxJPqQFvZLKo6KU3hO4kn1J0UpvCdxJPqQFvZFUdFKbwncST6lJodCxU7i6JhBIsbvc7Lr/ADE9wQE5ERAEREAREQBERAEREAREQBQK2kme68VSI22/Ds2yZ99yfd8FPUCurZmOtHSGRtr4hIxmfdZ2fd8UBH3dU+eHAbzTd1T54cBvNN6VPq53Gj5pvSp9XO40fNAN3VPnhwG803dU+eHAbzTelT6udxo+ab0qfVzuNHzQDd1T54cBvNN3VPnhwG803pU+rncaPmm9Kn1c7jR80A3dU+eHAbzTd1T54cBvNN6VPq53Gj5pvSp9XO40fNAN3VPnhwG803dU+eHAbzTelT6udxo+ab0qfVzuNHzQDd1T54cBvNN3VPnhwG803pU+rncaPmm9Kn1c7jR80A3dU+eHAbzUmhpZmOJlqRI22Q2Yjse+4Pv+Kjb0qfVzuNHzUmhrJZHES0piFrhxkZJc91m/v8EBOREQBERAEREAREQBERAEREAUGt03DA7DLKGute1icj7h7CpyICp6VU3jj5Xck6VU3jj5XclbWSyAqelVN44+V3JOlVN44+V3JW1ksgKnpVTeOPldyTpVTeOPldyVtZLICp6VU3jj5Xck6VU3jj5XclbWSyAqelVN44+V3JOlVN44+V3JW1ksgKnpVTeOPldyTpVTeOPldyVtZLICp6VU3jj5XclIodNQ1Di2KQOcBcixGXV2j2hTrIgCIiAIiIAiIgCIsXQGURLoAiIgCgV2g4Z3YpGEuta4e9uQ9jSB2qeqfT1QYG7V1cynhFgS6MPaHE2BLicr3A/2uxi5OkrYM9FKbwncWT6lg6q0w/8ATdxZPqVfS6UE38rTdK89zWxOPwDrrRrFq9V1DGYKtsgB/DgbH19vXYpljPGt4u+xbghHJNRlKl3LjopTeE7iyfUnRSm8J3Fk+paKHRFUyJjXV4uAAf4LXftcm59637uqfPDgN5qKISSTaTsdFKbwncWT6k6KU3hO4sn1Ju6p88OA3mm7qnzw4Dea6RHRSm8J3Fk+pOilN4TuLJ9SbuqfPDgN5pu6p88OA3mgHRSm8J3Fk+pOilN4TuLJ9SbuqfPDgN5pu6p88OA3mgHRSm8J3Fk+pOilN4TuLJ9SbuqfPDgN5pu6p88OA3mgHRSm8J3Fk+pSaHQsVO4uiYQSLG73vy6+pxPcFG3dU+eHAbzUmhpZmOJlqRI22Q2Yjse+4J9vxQE5ERAEREBgryzV3Xapkjjca7budTTyTsFO0mldE0mJ9mYcRcfyuNnflsCvVFE0XouOkhZDC3DGwYWgkuIHvOZ61t6bPjxQkpw1N1XHZ90/Vp7dt9tnFps8u0brpWTuETa9t31FMxktoJnbOdk+MODGiO4MbMhfC64xOCkaIkfHVSRvqdvKNIyExyMjLrtpZXxSABoLS8sYARb+X922d/UtmO4fBZwjuC2S/Usb1KGJJNelc97q/wCCOh9zzfR2t8nopmfpRr5MVK6eLYNiFKJJwydjnWyAbjbZ13DBivmFsn1j9KrGSRzB8UVXIIXNZjAaNHvecIFjINoXkZ53yNrL0TAO4ZoGjuH+ZKr23FcpLHu7rjZNJekVxX0bvud0vued6ja2VNSKm8zalzadksLS6FrnSHGHMfsQBGSRHdhLyzG27s7LdvDT034aKgpx/wDJIZT/APVxH9F3wYB1Af5/gWVyfXY/ElOGGG9bNXXyqlvzwNLrk8/6MaZn/nabiib3QQB3wJDT/VRtKfZJLPC8P0vWTSkWaJXkRXyze37xIHXb3L0lEj+q9RBpw0x+UYr7WNC9Tz3Vr7FaKks6cGplH6xhjB9kY6/+xcu/hgbG0NY1rWAWDWgNAHcAMgvtFm6nrM/Uy1ZpN/nouEdUVHgIiLKSCIiAIiIAiIgCIiAIiIAiIgIWlNMRUjWumcQHOwtDWPlc51i6zWsBccmuPV1Aqtm18o2BpNQSHR7UYY5ZDs7uaXENaS0AscDe2EjO1wt+s2hHVsTWMmDLPDnNc1z2SNsWmOVrXMLmG4Nr2OHO4yVRo7UMwwyxekAh9K6lBwWsC+Z4eRizsJrWy/D7crYrHXvPcvgsWm5N3+fAkN16jfO+JjfwzxQ4nbRjXCUNOJhDCCbusASMQGK4aQTLoddqOcOLKltmsMhLmvjGBmb3NLwMWHtte3bZV/Qp4kaRUt2Ylp5i3ZHFjpmMiNnYrYXNjGVsiesqDq3qZUej0/pFS6N8UMkcTGsa18L5gWuc54JDy0Ww2t2XuVPTiq7/AD6Fjjhcbv8APoXnTmjwF5ncAHNYQ6KVjsUgLo/ulodZwa6xtY2t1qLo7XuOpeWxsI/8xsbyCSK7Qx0peLsydZkn3CRawuRcBQdG/Z26GRrzUxk7WGVwbE5uJ0AlaSS6RxLn7W5cScxftU9upzts5xqAYjUPqAzZ2cDLC+CRuPFYj77SPu5YT13yNYlwzjWFXT/PoTaXXKkmxbOoxYXMbfA8AmV+xjLCW2e0v+7ibce1fVbrNHHOyIWP8R0criSwRFsDqq5uLO+4G9RyxdeVlWxaozimEDq9rmR7HYXgAwejSCRhls68hIaxpsWizb2uSVmDVCXa7WSsDpTM6YuZFs7F1MaQBgxG2G4IJv8AhANzmo1j33/PoR04re/59C20RrJBWYthI44WtccTHxfcffC4bRrbtOF2YuMlZ3XJaA1FNMJxNMyUTwiGQtY+N77Yhjc9z3EvIe+59jbWtnD/APCeGP8A41bXQH/2S5fCw/ujjjvZ/wBHHDFbqW3yO5RcMdTtJQ/yNOyO7mzRCT4kk/2VbrDU6apaZ+0kpZGmwD4Q8TBxP3cAAFzfsscrrqxKTpSR1YFJ1GS/v/h6Wi811V100ocLarRU8rfFaz0d/vIfZjv2wr0SOpBYHOBZfsfYEHuNiRf91DJjcHTIZMMsbp/0bkRFWVBFi6ygCIgKAIiwXe1AZREQBFgFZQBERAEREAREQBERAEREAREQBQK2ile68dW+NtrYQxj8++7gT3fBT1BrauZjrRUokbb8W0EefdYj3ICNuqo9YScKL6VGqdEVGIE1kjxa2UUJIPuIAz//ABSt41PkBx28lT6x6x1cDWYaRrLk3dtGydXZ1WChNpK2X9PjlkyKEeWWdNoeoa0D09468tlEbAm4H4ewLZuqo9YScKL6VpodL1T4mOdQC5AJ/jNb+9iLj3LfvGp8gOO3kpLgrmmpNPmzn6LVWsbWOkNYQ25O0wsJcD1DDb3ZHIdiv91VHrCThRfSqGi1prH1jozSNIuRs8YaWgXscVv69vYr/eNT5AcdvJV4tNPSbOu8XXHxavSqrsQNN6AqpYXNZXPccvulkbA4DsuAvnQWr9VFCGvrntNycIZG8AHsuR/bvX1pvTlXDA5zaINOQxbVr8IPba3+XXzoLTtXNCHOog43IxbVseIDttb/ACye74nxofu+yemnV/N/n5RYbqqPWEnCi+lc5pnVOslqA5tUXjKzyGMLbewD98l0m8anyA47eS5vTOtdbFUBjaZrRlZmIPx39ts+7JMunT7x39P8XxX4VXT57HRjRVR6xk4UX0r5k0TUEEDSMl7ZfwovpX0NI1Vv+AOO3ksSaSqg0kUAJA6tu3krDCrso9XtVquF7y+rLARbJrJMRv15j+vXmumoaKWNxMlU6UWthLGMse+7QD/tczq9rPWTveHUrXgC+TxHhN+q9v6deS6ahqpnuIlphG22R2gkue6wHv8Agq8VafdNnX+J4z8Wr24JyIitMIREQBERAEREAREQBERAFArdNxQOwyOcHWvlG9+R9rWkdinogKnpTT/rk4Mv0qu0vr3DAG4WveT2FkkYAHvbmunVbpsU+BvpWDDf7uK979trZ+9RndbMv6fT4i1xbXZckal1wp5GNdikFxe2ykNu8XDbFbelNP8Ark4Mv0qxp8OBuztgsMOHqw9lvYtq6uCqdanXBylN9oUD5zHgeGXID8LyTbvaG3sVa9Kaf9cnBl+lKYUvpLsGz9Izvbrv+a3ZfvsrZRhdbuy/qdGpaIuOy5/2c/pLXWCGMuGNx6g3ZyMuT3ktWNGa7QTR4jjab2LdnI8ZdxDVbaT2Wydt8Oy7cXV7Pbe/csaK2WyHo+HZdmHv7b9t/em+rnbsPc8DyvVfm9Pl8yL0pp/1ycGX6VT6Q+0SGKXC2N7mi13Fr2HP9ILf72XXKl0mKPbN2+z22XXf9sVsviuZLrZ0S6Tw9f7kXJVwj7GtVOfzycGX6Vh+tlOASXyZC/8AJl7P+qt0PVn1Kwy7Wcton7QIZ3Oa5j2WzFmvfce2zciryh0zFO4tjc4kC+bHsy6utwA7Vo0MKXE/0bZ4vzYb3t7L9nuyVqoQut3Zo6rR4j0RcV2YREUzMEREAREQBERAEREAREQBQa3QkM7sUsQc61r3IyHuPtKnKBXUUr3XjqnRttbCGMfn33cCe74IDR0VpvAHzO5qu0xqHBOG4AIyO37zgQe8Eqw3XUesJOFFyVPrHq3VzNZgrHSAE3aWRx9fUcgAf3UMnle1mrpG1mi1LT8S0pdTqaNjW7K9ha5c659vWtvRWm8AfM7mo9DoWpZExrtIPxAAG0cbv2BIufet+6qj1hJwouSkuCjJvN73u9+5VU32eQMnMhN2XJEeYte/Wb5gK26K03gD5nc1z9FqtWNrHSGsIbdx2mFhLgeoYbe7I5DsV/uuo9YScKLkoY1txRq6yTco3PVst+3wI2k9SaeaMtazAesOu51rd4JzCxovUinhjwuYHuvcuu5vX3AHqWvTegKqWFzWVz3HL7pjjYCB2XAXzoLV+qihDX1zmm5OEMjeAD2XI/t3p/nx/I1P2atfr5fuWPRWm8AfM7mqfSP2dQSy4muwNNrszccuvCSeat911HrCThRclzmmdU6yWoDm1ReMrPIYwtt7AP3yXMvHFnehk1kdT0bPf7HRjVSmA/kD5nc1h+qVMQRsBmLfid2/usjRVR6xk4UXJfMmiagggaRkvbL+FF1/BWGNc8ldon7P4IXOc7+J2AZtt252OZV7Q6Fhp3F0UYa4ixNycuvtPsC5jV7Verhe8vqywEWyayTEb9eY/r15rpqGjljcTJVOlFrYSxjLHvu0A/7UMfl4o1da28ruerjcnIiKwxhERAEREAREQBERAEREAUGtq5mOtFSiRtvxbRsefdYj3fFTlArdNxQOwyOcHWvlG9+R9rQR2FAaN41PkBx28lT6x6x1cDWYaRrLk3cZGydXZ1WCuOlNP+t/Cl+lV2l9e4IA3CHvJ7Cx7AAPe3NQyeV70aukTeaKUdXwJVDpeqfExzqAXIBP8Zrf3sRce5b941PkBx28lqpdcKeRjXYpBcXtspDb2XDbFbelNP8ArfwpfpUlwUZNpvat3t2KCi1prH1jozSAi5GzxhpaBexxW/r29iv941PkBx28lVU32hQPnMeF4ZcgPwvJNu9obexVr0pp/wBb+FL9Khj4e9mrrItSjcNOy27/ABIGm9O1cMLnNog05DFtWvwg9tgP8uvnQWnauaEOdRBxuRi2rY8QHba3+WW/SWusEMZcMbj1BuzkZcnvJasaM12gmjxHG03sW7OR4y7iGp/nz/A0v2a9Hr5vsS941PkBx28lzemdbKyKoDG0zWjKzMTX47+22fdkuk6U0/638KX6VT6Q+0SGKXC2Nzmi13Fr2nP9ILeS5le3NHehi3kdQ17Pb7luNJVNv+AOO3ksSaTqgCRQAkDq27eSyNaqc/nfwpfpWH62U4BJfJkL/wAqXs/6qwxrngo9XtZ6yd7w6la8AXye2PCb9V7f068l01DVTPcRLTCNtsjtBJc91gPf8FR6K+0CGdzmua9lswQ177j22bkVeUOmYp3FsbnEgXzY9mXV1uAHaoY/LzZq61NZXcNPGxOREVhjCIiAIiIAiIgCIiAIiIAiKDW6EhndiljxOta93DIe4+0oCcq3TYp8DfSsGG/3cV737bWz9619FabwB8zuartMahwThuAbMjt+84EHvuVGd1si/p9PiLXJpd1ydFT4cDdnbBYYcPVh7LexbVSUup1NGxrdlewtcudc+3Irb0VpvAHzO5rq4Kp1qdO0KYUvpLsGz9Jzvbrv+a3ZfvsrZcnTfZ5AycyE3ZckR5i179br5gK26K03gD5nc1GF1uqL+p0alok5bLn/AES9JiLZO2+HZduLq9ntvfuWNFCLZD0fDsuzD39t+2/vVXpPUmnmjLWswHrDruda3eCepY0XqRTwx4XMxuvcuu5vX3AHqTfVxt3HueB5nqvy+nz+Z0KpdJij2zdvs9tl13/bFbL4rZ0VpvAHzO5qm0j9nUEsuJrsDTa7M3HLrwknmuZLrZWS6TRr/ck4quUdch6s+pVI1UpgP5A+Z3NYfqlTOBGx6xb8Tu391YZdrPvQwpcT/Rtni/Nhve3sv2e7JWq5XRP2fwQuc538TsAzbbtzscyr2h0LDTuLoo8LiLE3Jy6+0+wKELrdUaOq0eI9EnJd2TURFMzBERAEREAREQBERAEREAUCtopXuvHVujbb8IYx+ffdwv8A6U9EBUbrqPWD+FFyVPrHq3VzNZgrHSAE3aWRx9fUcgAf3XXooyipKmXYc0sM1OPKKGh0LUsiY12kH4gADaON37AkXPvW/ddR6wfwouSt0XUq2K5Scm5P1OJotVqxtY6Q1hDbk7TCwlwN7DDb3ZHIdiv911HrB/Ci5K3RcjFR4Lc+eWdpyrZUczpvQNVLA5rK5zjl90xxsuB2XAWNBaAqooQ19c5puThDI32B7Lkf2710UNS1+LA9ri12F1iDhcACWu7jYjL2rXXaRip2455o42Xtie4MFzcgXPbkfguaVeo57S/B8LbTdkHddR6wfwouS5zTOqdZLUBzaovGVnkMYW29gGXfkuuh0zA9jXsqIXMc4Ma4PaQXuOENBBzcTlZTElFTVHem6mWCWuFcFQNFVHrB/Bi5L5k0TUEEDSL72y/hRdfwVyimU3vZxer2q9XC95fVlgItk1kmI368x/XrzXTUNHLG4mSqdILWwljGWPfdoB/2pyKMYqKpF2fPLPPXLkIiKRQEREAREQBERAEREAREQBERAEREBU617T0Gp2O02uzdg2d8eLswYc7+5c47R1RFUOLJa5zWVVO1mJ8j2mKRrDUOI6nNuXX7G2yDc13KKuWPU7Kp4tTuzy/HWYanCNIAuhkAa7bvcJRIwss6wYXFm0I2TQAMs8l12sFLJDRsZC6pc0SN2rmuMk5hLiZSw/ixZ/lzAyFrBdEijHFSe5COCk9zzN1PVNifshWMhdVSFznMldMWGOIQucIy2VzbhwuD2DFfNdHp5sgp6B0rJZHxzQulwRl7smPD3FkeL8x7LjNdSiLFSe4WCk1ZxVQJJJjNBDURxPnoxbZvhc4RvftnvZkQzC5jSXAXEf6QCa51LUNoqUudpEyyOdtSX1DtnYPDMUcf8W1uoAtBNi4nJejIuPDfqHgvezgqZ85dTek7z/kwBmxDgNuHWqfSezrDc35FuMtzsu9RFZCGkshDR6hERTLAiI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96" y="2636912"/>
            <a:ext cx="3312368" cy="3736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hIGEBQQBxAQFBUSFxgVFxQVGBUVGRMgGxgcGBYYFxUeISYqGBojGxgbIC8hIycqLS0wIR8yNTYqNSktLCoBCQoKDgwOGA8PGCwkHSAqLDUpNCkpKSksLCwsMCw0NSwqLCwpLCwsKSwsKS80LCwpLCkyLCkpNCwsKSk1NC0sLP/AABEIAOEA4QMBIgACEQEDEQH/xAAbAAEAAgMBAQAAAAAAAAAAAAAABQYCAwQHAf/EAD8QAAEDAgQFAQUFBAkFAAAAAAEAAgMEEQUGEiETMUFRYXEHFBYigRUjJDJCJjNSkTRTYnKhscHR0hclVJKj/8QAFwEBAQEBAAAAAAAAAAAAAAAAAAECA//EAB8RAQEAAgEEAwAAAAAAAAAAAAABERICMUFRkQMhIv/aAAwDAQACEQMRAD8A9xRFw4xjMOAxcbEn6GAhuqznbnYbNBKDuRef4V7UKQ1NZ77V/dB8fAHDk2bwWcS1mX/eavzfTZegICIiAiIgIiICIiAiIgIiICIiAiIgIiICIiAiIgIi8/xX2oUgqaP3Kr+6L5OOOHJu3gv4d7sv+80/l+uyD0BFVf8Aqfhn/lf/ADn/AOCIOfHM11dTVuoMpQRSSxNDpppiRFDq/K2w3c4jfb/e2rD80V+D1cNJnCKmtVEthqKcv0awL6HNduCeh/z6VLGsIgwzF6r4ira6jjqiyWGaCUxRyWbZ7JHaT8zTyvbr3C7cOwfCamtpWU+MV9XK2VsscZnFQwOju+7/AJLNFmkE3B3t1RXoWF4IcPqaucv1CqfG8NsRo0QsisTf5r6L9FKqu52rJ8Ip21eHudaleJZogAeNEARK31a06x/dU9TVDaxjZKdwc14DmuHJwIuCPBBRGxERAREQEREBERAREQEREBERAREQEREBERAUBnDNPwzEz3eIzTzvEUEINtbj3PRo5k+i0UGKy41iczaV5FNRM4T7AWmmfZxF+0bLcur/AAoD2u4WZvc6uU1DYaaR4mfTnTLE2QNHEabG2kt325FBsrMbx3AYzVYpT0EsLBqkigdIJWN5uIcdjYdrqxupG5mfQV1HJaOIvmAIJLxLA6MC9/lI1368rLzuoo8GMRdNmLEXNcN2e96y4EbgxcMk35WIXpuVqGPDaKnioDIY2xt0GS2uxGoarAb79kEpZF9RBpq6KOvborI2SNPNr2hwP0K00GDU+FX+zqeGK/PhsYy/rpAXYiDF7BICHgEHYg7g9wQqlkmQ4JLPhM9/w33tMT+unkJ0C/Xhv1RnwGq3qp57p30AhxOhBL6FxdI0c5YHWFQzyQ20g8sQWxFrpqhtWxslO4Oa9oc1w3DgRcEHsQVsQEREBERAREQEREBERAREQEREBERAUNm7HTl2kfNC3VKbRwx/1kjzpiYB1u4i/gFTKp7f2qxYnnT4XsOz6h7dz54UZt4c89kEzlTAvhykjgc7W8XfLJ1lkedUryfLifpZSxGrYr6iCNiy3SQP4sNJStfz1iKMO/8AYC6kkRAREQEREBYvYJAQ8AgixB5HuCskQVDJL/sKWfCZyfw33tMT+qCQnQB34brxnxpVvVTz5A7DhFilE0mShJdI0c5IHWFQzyQ0B47FvlWimqG1bGyQODmvAc1w5OBFwR6hBsREQEREBERAREQEREBERAREQEREENm7Hvh2kfNE3XIbRwx9ZJHnTE23lxF/AKyypgIy5SRwE6n7vlk6ySPOqV59XE/Sw6KFjd8VYsSLGnwv5R1D6l7fm9eFGbeHPPba4oCIiAiIgIiICIiAiIg0VrzHG8sjMhDSRGNIMm35QXEDflubLxT2XZ+qpMTjwqZphp4/eGsheLyMtqeyN7zudABaLAdPC9yVC9oGWmUU0WN0DPv6JwfMGjeeIfLICOr2sJIPYEHpYL6i1U1Q2sY2SncHNeA5rhycCLgjwQVtQEREBERARFy1WKw0T2R1UsbHyGzGucAX9Nh13Vkt6DqRaKuvjoADVyMYHODQXEDUTyaL8yey3qYBERAREQF5v7ZPaHPk6ARYVFKJJhb3gtPDivfZruRl22HTnuvSFS3wtznibm1DWvpcNBYWuAcyWokb81wdnCOM23/U/wAIMPYxSe64NTufcumMkridy4ukduT1uAFd1ooaGPDI2w0TGsYwWaxuwaOwC3oCIiAiIgIiICIiAiIgLF7BICHgEHYg7g+CFkiCoZJkOCSz4TPf8N97TE/rp5CdAv14b9UZ8Bqt6qee6d9AIcToQS+hcXSNHOWB1hUM8kNtIPLFaKaobVsbJTuDmvaHNcNw4EXBB7EFBsREQEREBQmN5ZixUTPlYHSPjDWOIBMRbcsLDzb8xvtzU2sZJBEC6Q2ABJPYDcrXHleNzBUYD8VVlM9/7ulhZO4dDLKPkHq0Au/l3VwVdyHGz3NstNe0znvuedtRYwegY1oHorEt/Lf1r4SCIi5KIiIIbN2OnLtI+aFuqU2jhj/rJHnTEwDrdxF/AKyypgXw5SRwOdreLvlk6yyPOqV5PW7ifpZQzP2qxYu50+F7Ds+oe3c+eFGbeHPPZXBAREQEREBERAREQEREBERAREQYvYJAQ8AgixB5HuCqlkl/2FLPhM5P4b72mJ/VBIToHnhuvGfGlW9VPPkDsOEWKUTSZKEl0jRzkgdYVDPJDQHjsW+UFsRRzcX98sMLa2W7WvL9WlgDhqZ81iSSLGwHK17XF+iirRVghzS17DZ7Da7eo3HNpG4P+oIF1vUdKJyUaMUkmHEpYC+McnagHPHVzGW3Ha5F+nRJLRJLmxGj+0YZIXEtEjHM1DmNTS24/mttPUNqmh8Ju1wuD3WNXVtomF8t7CwAG5cSbBoHUk7AJMyjnwPCm4HTx08RLhG22o7aupNulySu5R4xJ8Jb79Doa8gBweH6Sdmh4sNNztcEi/VSCvLOc0EXJWV3ALWQt1yPuQ29gAObnO/S0XHQnsCvlLXGR5iqmaHgagL6mvF7EtdYXsSAQQCLjuFNbjI7FDZux74dpHzRN1yG0cMfWSR50xNt5cRfwCplU9n7U4sTzp8L2HZ9Q9u/rwozbw557bQTOVMBGXKSOAnU/d8snWSR51SvPq4n6WHRS6IgIiICIiAiIgIiICIiAiIgIiIChc4Y39gUckrWa3utFFHz4skh0Rst1u4i/i6mlTxfNOLX50+F7eH1D27+vCjNvDn+NgmMo4CMs0UFLe5jYA538TrfMfS+w7AAdF018ToHtnpmlxaNL2jm9vPbu5p3A8uHMrvRWXAiqir+1xwqMP0u/ePLXMDW/qaNQF3OG23K5PQXlGtDAA0AAbADovqJb4EZr+x3u1hxhkOoFoLuG4/mBAudLj81+hLr8wvsJOJyiQtIjjvo1AgvcRYvsdw0C4F+dyegvJIrt7RrqIG1TXMmF2uBBHcHmo+HEjQjh4gJC9uwc1jncYdHDSD8x6jbe/SxUoiS9qriw6ncC6WqFnyW256Gj8jL9SLknySvuJUpnaHU9uJGdbL8ieRaT0DgS3636LsRNvvIi34uZ26KNknFO2l7HARnqXu5WHPYm/S91BZH/wCxzVWGVRu+OR1TG8gAzxzuLtZtzc2TUxx/u91cVU89wOw4Q4pRtJfQkukaOckDrCob5IAEgv1b5UtnYWxFrp6htWxskDg5rwHNcOTgRcEeoWxQEREBERAREQEREBERAREQEREENm3Hvh2kfNGNUhtHDH1kkedMTB6uIv4BK+5TwH4cpI4HO1v3fLIeckjzqlefVxP0socftVi24vT4Xt4fUvbv68KM/Rz/AAFcEBERAREQEREBERAREQFi9gkBDwCCLEHkVkiCo5JecEknwmpP9GPEpieb6eQnQPPDdeM+jVblU8907sP4OKUYJfQkmRreckDtqhlutgBIPLfKtFPUNq2Nkp3BzXgOa4cnAi4I8EFBsREQEREBERAREQEREBERAUNm3Hvh2kfNE3VIbRwx9ZZHnTEwDrdxF/AKkMSxGPCYXz1rtLImlzjYmwHPYbn0C8Zy3nZ/tPzBCQ0tpaQSyxRHmSG6RI/+1dw25Dl3JD1fKeBfDlJHA92uTd8snWSR51SvJ63cT9LKYREBERAREQEREBERAREQEREGL2CQEPAIOxB3B7ghVPJMhwSWfCai/wCG+8pyf108hOgX6mN2qM+jVbl5n7Xs0jJstHWU8Urpo3OaDYiKSN4tLE+TobhrgLGxF0HpiKt+zzMz834dDV1QYHyF+prLhrdMjmgC5PQBWRAREQEREBERAREQEREENm3HvhykfNE3XIbRwx9ZJHnTEwDy4i/i6jsn+z6mytw52MBquEY5pgSOKXuEkhLeX5xsbbDbktIvmnFr86fC9vD6h7d/XhRm3hz/ABtcEBERAREQEREBERAREQEREBERAXDjeCQ5igfTYpGHxyCxB/wIPRwO4I5LuRBQvZlQfCLqnB6hxcYH8eFx24sMuwd6teC13kjur6qnnuB2HCHFKNpL6El0jRzkgdYVDfJAAkF+rfKtFPUNq2NkgcHNeA5rhycCLgj1CDYiIgIiICIiAiKLxvM9LlzR9sVEcPE1aNZtq021W9NQ/mglFDZtx74dpHzRjVIbRwx9ZJHnTEweriL+AStmC5ppMxlwweoimMYBdoN9N72v62KhB+1WLbi9Phe3h9S9u/rwoz9HP8BBMZTwH4cpI4HO1v3fLIeckjzqlefVxP0sphEQEREBERAREQEREBERAREQEREBERBi9gkBDwCCLEHkVU8kvOCST4TUn+jHiUxPN9PIToHnhuvGfRqtyqee6d2H8HFKMEvoSTI1vOSB21Qy3WwAkHlvlBbEWunqG1bGyU7g5rwHNcOTgRcEeCCtiAi56+vjwuN01c9rI2DU57uTR3KhaP2hYbXyNipK6B75HBrWh27idgB5QWJF81IgpWNZircXrJKDKQhYadrTPUzAubGXbtYxo5ut389lposcxHLNXBTZrdBPFVu4cdRE0xlklrtY9nKzrbKrZmy9R4XitRLm8VLYKotkhqInSBjTaz2SaL77XHj1W/L+F4DV1tO3ApKyolbIJGlrpnMjMfzh0hcAALtt9QEV6Lm3Hfh2kfNE3XIbRwx9ZJHnTEwDy4i/gFfcp4F8OUkcD3a5N3yydZJHnVK8nrdxP0su2swuLEHRPq2BxgfxI73+R2kt1W5E2cea60QREQEREBERAREQEREBERAREQEREBERAWL2CQEPAIOxB3B7ghZIgqOSZDgks+E1F/w33lOT+unkJ0C/Uxu1Rn0auvOeZ35eZEzDYhLU1UnCgjJs0m1y55/haNz/AKc1My4XFNMyoewcWNrmNfuCGvsXDyCWjn2VH9rmA/aLaWpljmlipZH8dkJIk4cgaHPZbq0sB9L9LoMa6XHcvRuq6qaiqWRjXJTtjcwho3doktckDv8A48leMJxJmMwRVFLfRKxr2352IvY+RyXjj6bLJbdtTWPJH7pr6gvPjTbn9V67lqhjw6kgiomSMjbG3SyS+toIvZ/9oXsUEkiIgxkiEwLZQCDzBFwfosKekZSi1OxjAejQG/5LaiAiIgIiICIiAiIgIiICIiAiIgIiICIiAiIgIiICIiDnZQRRu1sijDv4g1oP87LoREBERAREQEREBERAREQEREBERAREQEREBERAREQEREBERAREQEREBERB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existencia del </a:t>
            </a:r>
            <a:r>
              <a:rPr lang="es-ES" dirty="0">
                <a:solidFill>
                  <a:schemeClr val="tx2"/>
                </a:solidFill>
              </a:rPr>
              <a:t>neutrino</a:t>
            </a:r>
            <a:r>
              <a:rPr lang="es-ES" dirty="0"/>
              <a:t> fue propuesta </a:t>
            </a:r>
            <a:r>
              <a:rPr lang="es-ES" dirty="0" smtClean="0"/>
              <a:t>en </a:t>
            </a:r>
            <a:r>
              <a:rPr lang="es-ES" dirty="0" smtClean="0">
                <a:solidFill>
                  <a:schemeClr val="tx2"/>
                </a:solidFill>
              </a:rPr>
              <a:t>1930</a:t>
            </a:r>
            <a:r>
              <a:rPr lang="es-ES" dirty="0">
                <a:solidFill>
                  <a:schemeClr val="tx2"/>
                </a:solidFill>
              </a:rPr>
              <a:t> por el </a:t>
            </a:r>
            <a:r>
              <a:rPr lang="es-ES" dirty="0" smtClean="0">
                <a:solidFill>
                  <a:schemeClr val="tx2"/>
                </a:solidFill>
              </a:rPr>
              <a:t>físico Wolfgang Pauli</a:t>
            </a:r>
            <a:r>
              <a:rPr lang="es-ES" dirty="0"/>
              <a:t> para compensar la aparente pérdida de energía </a:t>
            </a:r>
            <a:r>
              <a:rPr lang="es-ES" dirty="0" smtClean="0"/>
              <a:t>en </a:t>
            </a:r>
            <a:r>
              <a:rPr lang="es-ES" dirty="0"/>
              <a:t>la </a:t>
            </a:r>
            <a:r>
              <a:rPr lang="es-ES" dirty="0" smtClean="0">
                <a:solidFill>
                  <a:schemeClr val="tx2"/>
                </a:solidFill>
              </a:rPr>
              <a:t>desintegración beta</a:t>
            </a:r>
            <a:r>
              <a:rPr lang="es-ES" dirty="0">
                <a:solidFill>
                  <a:schemeClr val="tx2"/>
                </a:solidFill>
              </a:rPr>
              <a:t> de los </a:t>
            </a:r>
            <a:r>
              <a:rPr lang="es-ES" dirty="0" smtClean="0">
                <a:solidFill>
                  <a:schemeClr val="tx2"/>
                </a:solidFill>
              </a:rPr>
              <a:t>neutrones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			El </a:t>
            </a:r>
            <a:r>
              <a:rPr lang="es-ES" dirty="0" smtClean="0">
                <a:solidFill>
                  <a:schemeClr val="tx2"/>
                </a:solidFill>
              </a:rPr>
              <a:t>neutrino</a:t>
            </a:r>
            <a:r>
              <a:rPr lang="es-ES" dirty="0" smtClean="0"/>
              <a:t> había de ser sin masa, </a:t>
            </a:r>
          </a:p>
          <a:p>
            <a:pPr marL="0" indent="0">
              <a:buNone/>
            </a:pPr>
            <a:r>
              <a:rPr lang="es-ES" dirty="0" smtClean="0"/>
              <a:t>				ni carga, ni interacción fuerte.</a:t>
            </a:r>
          </a:p>
          <a:p>
            <a:pPr marL="0" indent="0">
              <a:buNone/>
            </a:pPr>
            <a:r>
              <a:rPr lang="es-ES" dirty="0" smtClean="0"/>
              <a:t>				Es difícil de detectar. </a:t>
            </a:r>
          </a:p>
          <a:p>
            <a:r>
              <a:rPr lang="es-ES" dirty="0" smtClean="0"/>
              <a:t>En </a:t>
            </a:r>
            <a:r>
              <a:rPr lang="es-ES" dirty="0">
                <a:solidFill>
                  <a:schemeClr val="tx2"/>
                </a:solidFill>
              </a:rPr>
              <a:t>1956 </a:t>
            </a:r>
            <a:r>
              <a:rPr lang="es-ES" dirty="0" err="1" smtClean="0">
                <a:solidFill>
                  <a:schemeClr val="tx2"/>
                </a:solidFill>
              </a:rPr>
              <a:t>Clyde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Cowan</a:t>
            </a:r>
            <a:r>
              <a:rPr lang="es-ES" dirty="0" smtClean="0">
                <a:solidFill>
                  <a:schemeClr val="tx2"/>
                </a:solidFill>
              </a:rPr>
              <a:t> y Frederick Reines</a:t>
            </a:r>
            <a:r>
              <a:rPr lang="es-ES" dirty="0"/>
              <a:t> demostraron su existencia </a:t>
            </a:r>
            <a:r>
              <a:rPr lang="es-ES" dirty="0" smtClean="0"/>
              <a:t>experimentalmente</a:t>
            </a:r>
          </a:p>
          <a:p>
            <a:r>
              <a:rPr lang="es-ES" dirty="0" smtClean="0"/>
              <a:t>En </a:t>
            </a:r>
            <a:r>
              <a:rPr lang="es-ES" dirty="0"/>
              <a:t>1987 </a:t>
            </a:r>
            <a:r>
              <a:rPr lang="es-ES" dirty="0" err="1" smtClean="0"/>
              <a:t>Leon</a:t>
            </a:r>
            <a:r>
              <a:rPr lang="es-ES" dirty="0" smtClean="0"/>
              <a:t> Max </a:t>
            </a:r>
            <a:r>
              <a:rPr lang="es-ES" dirty="0" err="1" smtClean="0"/>
              <a:t>Lederman</a:t>
            </a:r>
            <a:r>
              <a:rPr lang="es-ES" dirty="0" smtClean="0"/>
              <a:t>, Melvin Schwartz y Jack </a:t>
            </a:r>
            <a:r>
              <a:rPr lang="es-ES" dirty="0" err="1" smtClean="0"/>
              <a:t>Steinberger</a:t>
            </a:r>
            <a:r>
              <a:rPr lang="es-ES" dirty="0"/>
              <a:t> descubrieron los dos restantes tipos de neutrinos: </a:t>
            </a:r>
            <a:r>
              <a:rPr lang="es-ES" dirty="0" err="1">
                <a:solidFill>
                  <a:schemeClr val="tx2"/>
                </a:solidFill>
              </a:rPr>
              <a:t>tauónicos</a:t>
            </a:r>
            <a:r>
              <a:rPr lang="es-ES" dirty="0">
                <a:solidFill>
                  <a:schemeClr val="tx2"/>
                </a:solidFill>
              </a:rPr>
              <a:t> </a:t>
            </a:r>
            <a:r>
              <a:rPr lang="es-ES" dirty="0"/>
              <a:t>y </a:t>
            </a:r>
            <a:r>
              <a:rPr lang="es-ES" dirty="0" err="1" smtClean="0">
                <a:solidFill>
                  <a:schemeClr val="tx2"/>
                </a:solidFill>
              </a:rPr>
              <a:t>muónicos</a:t>
            </a:r>
            <a:endParaRPr lang="es-ES" dirty="0" smtClean="0"/>
          </a:p>
        </p:txBody>
      </p:sp>
      <p:sp>
        <p:nvSpPr>
          <p:cNvPr id="5124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5122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5123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C5986D7-D719-460E-BC29-609CE1E38641}" type="slidenum">
              <a:rPr lang="es-ES" sz="1200" smtClean="0">
                <a:solidFill>
                  <a:schemeClr val="tx2"/>
                </a:solidFill>
              </a:rPr>
              <a:pPr eaLnBrk="1" hangingPunct="1"/>
              <a:t>7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4</a:t>
            </a:r>
            <a:r>
              <a:rPr lang="es-ES" dirty="0" smtClean="0"/>
              <a:t>. El neutrino: la desintegración beta, ¿qué se me escapa?</a:t>
            </a:r>
          </a:p>
        </p:txBody>
      </p:sp>
      <p:sp>
        <p:nvSpPr>
          <p:cNvPr id="2" name="AutoShape 4" descr="data:image/jpeg;base64,/9j/4AAQSkZJRgABAQAAAQABAAD/2wCEAAkGBhMGERISEhIWFRMTFBwUFxUTFBMaGRYSFRcVFB0XGhIcGykeFxojGRUXHzsgIycqLCwtGB49NTAqNScrLCoBCQoKDgwOGg8PGiwkHyQsKSwsNTQsMCksLCosNTUpKS01LywsKS8sKSwsMjU1LCwpNS0sNSwsKSwsLCwsKS4sLP/AABEIAOEA4QMBIgACEQEDEQH/xAAbAAEBAQEAAwEAAAAAAAAAAAAABQYEAQIDB//EAEQQAAICAQEFBAYGBwcDBQAAAAECAAMRBAUGEiFBEyIxUTIzYXGBswcUI2JzkRUkJUJSocEWQ2NygoOxNNHwRFNkkuH/xAAZAQEAAwEBAAAAAAAAAAAAAAAAAQIDBAX/xAAhEQEAAgIBBAMBAAAAAAAAAAAAAQIDESEEEjFBExTwIv/aAAwDAQACEQMRAD8A/cYifO29aOHiIHE3CM9WOTj+RgfSIiAiJmvpD2tbsXQ2W6dwlosqVSwBGXurTmP4cMc+zMDSxMjpjfsDW6et9Y+pq1QdStq1ZrurUOGQoq4QjiHCc9Oc10BERAREQEREBERAREQEREBERAREQEREBERAREQEmbc2f9e7AisP2WoSzB4eQGRxDi5ZHFnz5cucpzM7/b6JuNp67n58d9dWME90tlzgeVauR7cecDTRPCsHAIOQeYI6icu0buzXA8W5fCRM6WrXunT46vaB8E/P/tMZ9IejbaehesKzl7KQQgYtw9vXxEY5jC5OemJ06/elNCGYKWVfFs4z7h/Wd+i2omvV2XIFbcLcWORCq5+GGHOc1c9bzqs709OennHXmNbRfqC7HvW67UXaixKylasK1CKxGWPCACx4QOI+2aPZO8Y1BwM8uZVsZx5g9ZiNRtM6/U2dx1UolqdouCyNlQQM+Hc8PEdQJ0bF1qtqEAzkWGs8v3uzZ8fED+U4vtZfsfHrj9y6p6bFODv3y/UK7BaAR4Ge0lbLv4G4eh/5lWetE7eHevbOiIiSoREQEREBERAREQETNNZxa4qUPGjhyfrF4X6sanxb2PqyRahQr4eDZyQJpFbi5jmDA8xEQEREBERAREQEzG/W7Wn29XU2or7TgtrVQzNwgWW1qx4AcEleWTzGTjGTNPJe8fqV/Hp+fXA7dFo12fWlSZ4K1CLxMzHhUYGWYknl1JzOHbC9ocZxlSM+WeWZVnBtWrIDeXI/GVt4a4Z1eH5prtH2itTZ3SRwkDkR7RmWt19k/VaruMs4vbiPHjvdwIeQAABAxLzKH8QDjzAM5G1LV6gIx7tleU5Dk6HvDPUlWUgfdaebg6OMNtxL2c3VfLXUw5tDu+ujZmZ2tJRax2vBhUrLFQAFHPvnJ8Ty8oq2AlNodXYKLDaKgECCwoai3o8R7pPLOBkyFtveu3T6gJWwWs5TOFJNq8+o8CA3/wBR5zxTvZYL9N2h+zdjS+FGOOzBrcnxXvLwcuRNg6mdcXrNtOS0TFW20pw6/wCaXpF2bV2jj7vOWpvVxZp5IiJZiREQEREBERAREQOXXbOTaCurD004CwxxcPjjJHhnng8vZPpo9KNFWla+iihR4eAGOgA/ISPZr3v2mlKPiurStZamPSe2xVrJPsFdn5mXoCIiAiIgIiICIiAkveP1K/j0/PrlSS94/Ur+PT8+uBUnq6CwEHwM9ogRNVpDpj5jof8AvJO2VIrFijLUsLQB4kKCGAHmULj4zYEcU5n2aj9Me4yna6a5uNS/Mt4d2bNTxPQOMMe0TBHpemAfYTyz5GfbQ7pttnSWgenfUDUf4GGLEcnwBDqp9mJs9hbNSgPSQc0PwjyNR79ZHmApC+9DOnYtY0D3acDARu0Tx9VcS3j7LBYPcFmcYYidrW6jcafPc/aA2to6bgCGsXvg8itqko6EdCrqy49kszLbB/Yu0NZpDgV3/rtGOXpYS9cY8Rbwv/veyambuWZ2REQgiIgIiICIiAiJzbT1y7Mptuc4WqtrGPkqKWJ/IQIO6S/XdTtLVZyLNQNOnPI7LSL2eMdPtmvPxmnkHcXRNodn6YOMWOnbWDGMW3k3OMexnI+EvQEREBERARGYgIiICS94/Ur+PT8+uVJL3j9Sv49Pz64FSIiAiIgS9YPqepqt/dtHYPy/e5vWxPkCHX32CNqD6rbRePAN2L+Pq7SADjzFor9wLTp2rojtCl0BwxGUY/u2KQyN8GAPwnyTh2/pu8CBdWQw6qSMEexlbPxECRvvnZo02uX/ANJaDb4c9Jb9nbz+7lbP9vHWaYHi5jwk3Sgbe0pS4A8aNTcvPBYcVTj3ZB+GJP3E1z36XsLW4r9I7aa08sk1nCORk446+B8feMDRxEQEREBERAREQEwv0o706fZ1P1K5+BtX2aZYlVND3LXae0Ho8KEk5xyPLrjdT85393OTfTauzq7PV01WXXD+JA9QVPYGbiB9gMDf6DUprK0epg1bKCjDwZCORB6gjr1n3nhFCAADAAwAOgE8wETwzBASTgDmSeg98ylu3r96ya9nkJRnFmuYZX2jTIRi1unGe4M/vEYgXLdvU1ahNLx5vdS3Aqs3CgBPE5AxWDggFsZPIc5H3tbUCxBUbFU1MEapLXxqSV4S6oQCAOjkIe9k+ErbD3fp3eQrUpy54rLHJay1z4u9h5sf5DwGBylKBz6bQV6ZmdUVXswXZVALEdSeviZ0REBERASXvH6lfx6fn1ypJe8fqV/Hp+fXAqREQEREBM3sPVX6fXa3TPUF04K36eziXvCxUNo4M5wLixz973TSSXtr9VNWo8OyfDn/AAbMK2efIA8D5/w4E/Sam7RbTupNX6tfUL1syB+sJw1uoXPMFezPvz45OPz9tm7Q2XvJbqKOFKNVZ2eLmZUvFdNbMowpPEAGIbHirc/GfqO3l7Ktbh46dxbyzkoAVcY6/Zs/LzxOHffQtr9GbKRxXaZl1dHCeZsp74UHydeJPaHPnA0Iic2ztem1Ka7qzlLUV1I6qwBH/M6YCIiAiJ4zA8xEQEy+72dftHaWo/dQ1aNPH+6Q22HPhze/h/25pbrRQrMfBQSfcBnxme+j1CdBVac51LPqjxHJxqLGuUfBGUfCBpJlN4PpR2bu0WW3UqbFODXV33DAZwQvon3kTq2xvX2Fp0ukT6xq+tasAlAIyHvs/u15jlzY9B1kBvooXaWt02u1l3bXVEvaAvCjuChqVUHo11kNyOS2RxE8xAo07Lv32As1ganSEBk0YOGsBwQdSw+UDj+It4DW1VCkBVACgYAAwAB0A6T2iAiIgIiICIiAkveP1K/j0/PrlSS94/Ur+PT8+uBUiIgIiICfPUULqkZGGVdSrDzVhgj8jPpECfsS430hXOXrJpfPiWTu8RH3l4X9zCemwW7JGoPjp3NXXnXgNWck8/s2UE+YaeB+pav7upTPs7aoAfm1f8qp51P6lqq3/duXsW8fWLxWVn2DHaD3lYEncofol9Xs/GBpbeOof/F1GbUxyHdVzZXjp2c1My28p/Q2s0Wt/cZvqVx6BLyDW7culyquenan2z029qLNsbQp0Nd9lKrp31NzUkK5yy1VrxEHlxF29vBzgayJl939t26LUHZ+tbivCmyi/h4V1NAIBJAGFtTIDKPHII5HlqICfm+yd1Rvguo2h21tWsfUXJp70tcimuiw0ooqyEasmrJUjvZPPwM/RbuSt7j/AMTKfRLT2Ox9F1zWzk+Zssdyc+9oHduhvG22UsqvATWaVhVqax4ByMrYgPPs7F7wPv8AKaCZLfHQvsuyvaenBNmnXh1CKPX6LOWX/Onpr7iOs02i1qbRrS2tg1dih1YeBVhkH8oEL6RdWNLs3Ugtwdso0/EfAfWGFOfZgOTmT6ddfvUi0aAtptGgCHW8K8VqLgcOlQ55ciO1YY/hB8R6fSfR9c/RdR5pZtSgWKRkPWossKsOoPBNsqhAABgDkAOggcOxth07Ar7KhOFcliSSWdzzLu55uxJJyTO+IgIiICIiAiIgIiICS94/Ur+PT8+uVJL3j9Sv49Pz64FSIiAiIgIiIE/blBsq40GbKWFyAeJZOZUcvFl4k/1RtCr9LacmsjJUWVN041xYh93EB8J2ai9dKrO5AVQWYnwCgZJ/KcOwazpdMnGOH0mCnA4K2ZnVD5cKFV/0wPjtPSLvZoXQEr29PdOOdbkZU481bH5TK/R5tz+0uu1dzrw21aTTUWDqtyvqu1XP4gIz1wJrt3xipnxwpZY9qKRjhrdiwz/mJL46ceOkz24GzVt1G0do18qtdcvZD+KuhTWbQfJ7DYw6Y4T1gWN793TvDSvZt2epocXae3J7l65wD5owJUg5BBPkJ9N094RvJpxYU7O5GNV9JILVXocMhx06g9VZT1lmY3eFDuhqhtGsH6vdw161F6DkqarH3B3W+6c8+GB3fSLffTs7VDTIzWvWyAqQvArA8VnGfR4U4jnzxjniRPoRF9Gyqq762Th79TMQQ9F32qsCP8xGDzHLkOU0O+2qFWy9dYrD/o7SrAjGTU3CQeuSROndXQnZeh0lJOTVp60J8yqKv9IFUjMxGzLBuFrPqbkLodY5bSNghadSxLPpmfww7Eumcc+IDOBNvOLbGx6tv0vRenHW45jwII5hlYc1YHBBHMEQIG9Vvb7Q2RQF4vtrtQx/hWmh6wT/AK71msme2Huh+irzfbqbdTYtfY1G7s81VZ4ioKqCxJAyzZJ4RNDAREQEREBERAREQEREBJe8fqV/Hp+fXKkl7x+pX8en59cCpERAREQERPjrdWugraxvRQZOOZPsA6knkB1JgcG0P2jclA9BcXW+4HuV/wCphxe5CD6UbYP15k0o8LO9b7NOpwVJ83JCY8uMjwnvs6r9GUvbcQrtm65s8lOPDi/hRAFz5L7Z67LXsUs1N3ca37RuI47OpR3UPlwrzP3i0CbvnqX1K1aCg4t1h4GIODVpFx21oxzB4SEH3nWaDSaRNBWldahUrUIqgYCqowAB7hM5udUdrNdtKwEHU92hWGDXok9AY6doc2nr3lB9EY1MBPS2oXqVYAqwKkEZBB5EEdRie8QMHZ9H+prQ6KrVp+jWsVjVbWzW10Ahm06WFsMjEEAsMqDjnibtV4RgeAnmIEjbu2/0Ga2YDs2WzPjxcddZuUKOuVrs/ITj2Jt+7bHCnAiWrRm5SSRXqO0NfDgHPCezsPnjErbW2RXtpFS0HhWxLBg471bBgM+RxgjqCRPGg2NVs63UWoMPqHD2c+qoEGB0HLPvY+cDrp4go4scWOfDkDPsB6T3iICIiAiIgIiICIiAiIgJL3j9Sv49Pz65UkveP1K/j0/PrgVIiICIiAkrUftPULX416ciyz23EZrQj7oPae/s43n25/ZzTWXip7Sg7tdfpO55AezJx0PuM+H1v+zeha91exwhucVrl7LX7xAUnzIUDPIADpA++0f2jamnHoLi23/KD3K/9TDPlhCD6Ulb3udtWU7NrbHb/aak+PDokIDL7Da2KwT04zzxPhZvdTuls8a7W9y3UAXNVyNjWuoIpUcs8ChUzyGFycc54+jK87d077SsXF2udmxz+zpqZqq6gT4qApbPLJcnHOBsEQVgADAAwAOgHSe0RAREQEREBERAREQEREBERAREQEREBERASXvH6lfx6fn1ypJe8fqV/Hp+fXAqREQETi1W1F0/Id4+zwHxkfae8dmlTKheNiErXnzsbw+A5k+wGaRjtMbRtQH7T1P+HpvybUMPHP3EbHvsPVY1H7T1C1/3dBFlntu8a0I9g+09/Z+cj1bwpu9TwEo7KPR40V7LnPln0ndvzad9O06939HZda2SitbaQO89h5kBfE5OFA8uEdJFqTXylD3y2JRvxrKdC9asKV7fUWcC8aVHK10rbjirNj97ukHFR6GarYGx13e01OmQkrTWKwTjJCjGTjqfGcO5+yX0FLW3/wDU6pzfd91mwFrHsrrCp7eHPWXpQIiICIiAiIgIiICIiAiIgIiICIiAiIgIiICS94/Ur+PT8+uVJL3j9Sv49Pz64FST9q6zshwr4nxPkJQmW23tBdKzO2T3uEAeJI6fymuKI3u3iDUzxDzIevuN/bXL6NINdZH/ALhIWywe4ZQHph/OG2+bwyhRWzDCvxcQQnlkrwjOPGVBpRpauzQDCoVHHzHhjvHr7fjOmt65Y3SU3x2xz/UPzLP1q37tf87SPP2A/m3smi2Zqm3muoqOTXo2F1pPg9wP2NZ/i4R9oR5is9ZSo3Lp0ygBnOB1Iwz+JJOM8zk/Gde7OxRsKgJxB3Ymyxx+/Y5ySPujkoHQATGmKazym1omG50uoGpUMPj7DPrJWxLPSX3H+kqzG0anSpERKhERAREQEREBERAREQEREBERAREQEREBJe8fqV/Hp+fXKknbepa+pQoJPbVHAGeS3VsT7gAT8IFGYjezSMxyBnhY5A/hbBzj4fzm3k3a2k4++PEePu85esRaJpb2tS80tFo9PyM6h7bWqXLMz1hAFyOBh3iWxgLyOSf6iX963dUsr47FU6VggrTiFtvokN3SchcYGRnjY8+Hlpxyme1W8moF2pqo0osOm4SWe/gVg1YtwvcY8fPGPDGDnnia4cFcMTz5XzZ5yzG/SXvXvZZU6pUxrrDkNYqhmJCnAwVIVSc9OeBz54lHcPaf13R0oylbK6kDAjHLAGcdDnliRToH1ypfUjNVcosQgEkK44gCB4EZmi3X2M+j4mcEO+FC9QM55/HH5RFrzfnwpMV012xE5ufcP6ytPho9N9VQL18T7595jedztUiIlQiIgIiICIiAiIgIiICIiAiIgIiICIiAiIgIiIE/VbIFnNDwny6f/kzem3Yv01uucqCuodGTDDwXT11HI6d5TNpE0jLaEaZHdbdm7Zuk01NnCrVUojYORxKoBx5+E0uk0C6Tw5nzP/nKdMSJvM8GiIiUSREQEREBERAREQEREBERAREQEREBERAREQEREBERAREQEREBERAREQEREBERAREQEREBERAREQEREBERAREQ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" name="4 Grupo"/>
          <p:cNvGrpSpPr/>
          <p:nvPr/>
        </p:nvGrpSpPr>
        <p:grpSpPr>
          <a:xfrm>
            <a:off x="1367644" y="2456892"/>
            <a:ext cx="2232248" cy="1528731"/>
            <a:chOff x="1079612" y="2440329"/>
            <a:chExt cx="2484276" cy="1816763"/>
          </a:xfrm>
        </p:grpSpPr>
        <p:pic>
          <p:nvPicPr>
            <p:cNvPr id="9218" name="Picture 2" descr="http://upload.wikimedia.org/wikipedia/commons/thumb/c/ca/Beta_decay_artistic.svg/300px-Beta_decay_artistic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612" y="2440329"/>
              <a:ext cx="2484276" cy="1672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2 Elipse"/>
            <p:cNvSpPr/>
            <p:nvPr/>
          </p:nvSpPr>
          <p:spPr>
            <a:xfrm>
              <a:off x="2843808" y="3573016"/>
              <a:ext cx="720080" cy="684076"/>
            </a:xfrm>
            <a:prstGeom prst="ellipse">
              <a:avLst/>
            </a:prstGeom>
            <a:no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2799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err="1" smtClean="0"/>
              <a:t>Bariones</a:t>
            </a:r>
            <a:r>
              <a:rPr lang="es-ES" dirty="0" smtClean="0"/>
              <a:t>: del mismo tipo que protones y neutrones</a:t>
            </a:r>
          </a:p>
        </p:txBody>
      </p:sp>
      <p:sp>
        <p:nvSpPr>
          <p:cNvPr id="7172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7170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7171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2DB773-F8BF-44BE-B4ED-C4B01DB5AAE7}" type="slidenum">
              <a:rPr lang="es-ES" sz="1200" smtClean="0">
                <a:solidFill>
                  <a:schemeClr val="tx2"/>
                </a:solidFill>
              </a:rPr>
              <a:pPr eaLnBrk="1" hangingPunct="1"/>
              <a:t>8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5. Hadrones: </a:t>
            </a:r>
            <a:r>
              <a:rPr lang="es-ES" dirty="0" err="1" smtClean="0"/>
              <a:t>Bariones</a:t>
            </a:r>
            <a:r>
              <a:rPr lang="es-ES" dirty="0" smtClean="0"/>
              <a:t> y Mesones, el mogollón</a:t>
            </a:r>
          </a:p>
        </p:txBody>
      </p:sp>
      <p:sp>
        <p:nvSpPr>
          <p:cNvPr id="2" name="AutoShape 2" descr="data:image/jpeg;base64,/9j/4AAQSkZJRgABAQAAAQABAAD/2wCEAAkGBhQSERUUERQWFRIVFxoYFBgXFxQYGBYZGBQVGBkYFBYXHSYeFxwkGRcYHy8gIycpLCwtHCAxNTAtNSYrLCkBCQoKDgwOGg8PGi4iHx8wLTIsLyopKS8pNS4qLS0pLSk1KiwyKS0vLCkvKiwsKSksLCkwKTAqKiwvKSw1LCksLP/AABEIAHwBaAMBIgACEQEDEQH/xAAbAAEAAgMBAQAAAAAAAAAAAAAABQYDBAcCAf/EAEYQAAIBAgMGAwUFBAgDCQAAAAECAwARBBIhBQYTMUFRImFxMlKBkaEUI0KSsTNicoIVFjRDorLB0VNjkwckRFRzwtLh8P/EABoBAQACAwEAAAAAAAAAAAAAAAABBAMFBgL/xAAmEQEAAgICAgECBwAAAAAAAAAAAQIDEQQxBSESQWETIkJRcbHR/9oADAMBAAIRAxEAPwDuFKUoFKVgxmOSJc0jWBNh1LHoFA1Y+QoM9KjOPiJfYUQp70nic+kYIC/E/Cvv9DZv2ksr35+LIPklqCSpUP8A1RwvMxAnvdr/ADvWZdhhRaOSVPR8w+T3FBJUqMz4iLmFnX90ZJB/KSVb5itrBbQSUHIdV0ZSCGU9mU6ig2aUpQKUpQKUpQKUpQKV4llCqWYhVAuSTYAeZNRw2lJL/Z4/Cf7yS6r6ontP9B50EpSo5dlu37Wdz5JaNfpdvrWF908M2rx5z3ZmY/Mmgl6VGR7vRp+zaSP+F2t8jcUMOIj1R1mHuyDI3wkXT5rQSdK0sJtVXbIwMctr5H0JHUqeTjzF63aBSlKBSlKBSlKBSlKBSlYcVjEiXNIwVe579AO58qDNSoz7VPL+yQRJ78oJY+kQtb+Yj0r7/Q5b9rNK/kCEHwCWP1oJKlQ53Rwp1MQJ7ksT871mXYSqLRySx+jkj5NcUElSoz/vMfuzr/05B6c1Y/lrZwW0kluFJDr7SMLOv8Sn9eRoNqlKUClKUClKw4zFrEjO3JRfTUnsAOpJ0oMO0NocOyoM8z3yJe17c2Y9FFxc14wOy8rcSQ8SYixcjRQeaxr+BfqetNl4JlvJL+2ksX65QPZjU9lv8Tc1v0EbjtvxRPkYsWAUsFUtlDsVUtbkCQdfKo6DfFAmIkmR44oJShYpoAuUEtYnqSfSvu390I8TKJpXsEC2uqXjykktFJbNGT1IPSq7svCf0hBiDnfD4XFESRNmhcNxdWFioKuMgOVr2z6E62C0Jvnh2BK8Q5Q5YCN8yrG2VmZbXC35Hr0vXjFb74aN3Vmf7tEkkYIxRY3vlkLgWymx18jX3aGwhK+YYgpKYjBKVEd3VjcDKb5W52I7nnUdi9yInXFKuIKRzwR4d1AjPDjiDhQCeRs7an/Sglto72wQlg2dsjBG4cbyeNlzBAEBJYrY2Hcd63cfsxZCGBKSr7Ei+0PI+8vkaq6bsS/ajiFIZzIhSW8ZjyKqhsyEFs3tAW0F+Y1q6UGhgNoEsYpQFmUX09l15Z4/LuOh+BO/WntPAcRQVOWVDmjb3W8+6nkR2r3s7G8WMNbK2odfdYaMvwNBs0pSgUpSgVgxmMWJCz8uQA1LE8lUdST0rPUVgF48nHbVFuMOOluRl9W5DsPWg+wbOaVhJiQLg3ji5rH2LdHfz5Dp3ObaW2o4CocnM4YqqjMxCAFiAOdrj5it6oTeTddMbkEhBRA10aOORGLZbMQ4uGXKbEEe0edBiwm9YfFTRBHKRwQyhgvMS8U978k5etecHv7hJcvDd2LiMxjhuDJxVdkyAjxeGNyewU3tULsuAHGy8BpBEkS4eWYyRMM2HUlM6kZteO+t9ShvawvK4TdaOLD4aEYg5sJZoJPACFCGPxrycFWIPz5ig2m30w+aNV4jNKJCgSN2P3JAlDWHhKkgEG2pr3NvjhliWXOWjaLj5lUkCLT7xrchr+vatHDbnpHNG0c5Ekaz3BCEs2JdXlkYdy6qRbQVDS7iWWFI2M8eHgMUTBoQQwa44oYEEWy3sNbag6WC5hI8VCrFWysAy5lZHXsQDZkb5GsOHxTxOIpzmVtIpfePuSdA3Y8m8jz38KrBFDkFwozECwJtqQOgvTFYVZEKOLqwsf8AcHofOgy0qP2ViW8UUpvJHbxe+hvlf1NiD5g1IUClKUClKUClKx4jELGjO5sqgknsBQYNo7QEQFhnkc2jQaFj69AOp6Viwey7NxJiJJuh/DHfpEp5evM182XhiSZ5RaWQaA/3acwg8+p7n0FSNBHbU2/FhzaQtfKXIVSxCg2zWGvPtUdh97RnxnEjkWPCtYkJe4Eaux0JJ9rla9et5dzo8awaVtFWwBRGyG988bEZo3/eBqB2dEMU2NKO8OGnLLxM8TBnUfZ3upHhOVLqCSNb+VBYIN9sM5IQyMwv4RG+YhUViwBGq2ZfENLm3OvMu/OGHIyOOCJ8yRuymI38YYCxGnLn5Uk2APuiMQUmhiMOcBPFG+XRkOl7qCD696049yo1DxxYgpGMKMLkAjYxxi/iu2ubU6nSgktpb34eAMXLEKELFEd7cW4jFlFyWPIDXl3rexmz1mCtqrgXRx4XS/r9VOneqhJujIZeJGQ7hYlglvEUHDFryoRc210XvpY61e6CPwOObNwp7CW11I0WVRzZQeRGl16X7VIVq7RwAlS18rA5kYc0YciP9R1FxXzZmNMieIZZFOWRfdYc7eR0I8iKDbpSlAqMxf3mIjj/AAxjiv63tGPmGb+UVJ1HbL1knfvJlHoigfqWoJGsX2tL2zLf1FRck5mJANkHLz8zUPjsOFNqL2LixadWnUrZi1vGwy57qfDpZtOWulULZe5k0WGw6SQRSGLCvA0ZZcvEbL98ptY3tYm2YedS2x9rtGwVjdCba/h8xVmwuMSQExsGANjY9aMOfBbDbUqThtxGMx46K9sNBGs91zceHORMV53BYWN76HlXl9y5Ww6qsMcUqrAJSji+I4TliC2W1tS12BJJsdOd4XGIXMYYZwLlb62pNjERlVmAZzZQeZ9KK6P3b2T9njZbFczs+UsGy5rX9kBRci9lFtaknxKjmwHqRWhj8YS3DU294+vSq9tfZkoYlJlVexizH82cfpRbxceLa+U9rmrA8jcVGgcLFfuTrf0kjA/zIf8ABVR2DtR1HEWVZFY6ZVyqQNDpc3161bNozhoo5V/DIjegLZW+jGiM/GnFqe4lK0pSiqUpSgjttsSgiBsZmyXHMLa7n8oPzqQRAAABYAWA7AVHP4sWo/4cRPxkYAfRDUVtza7PL9njbKB7bDmSfwjtUTOmLLljFXcp6baUSGzSID2LCs8cgYXUgjuDcVy/b+xljPQ1D7H2/LhJM0Z8N/Eh9lh/ofOsU5dT7hqbeVnHk+OSuo+0rku6suZ24EYX7Z9oMd47Tx8IpkewsCrniAG4JA1F7jCNyGeWHjQI8I+08RQy+BMQ0ZSNb+0qhWJ5DUWFXDZ22YpwOGwJKhsvUA962JsYiMqswDP7IJ1Pp8xWZuomJjcKb/UyXJNGFQSs05ixWY51SVbIpUeK6jKmpIsoPM2Enulu62HZnZOGWjjRlzqwJS+oCKqgC9r2zHrawqwYnFLGpaRgqjmTUVvDtzhKqxkZ5PZPQLp4vPnpUTOnnJkrjrNrJTEYxE9t1X1IFfYMUji6MrDyIP6Vzbb2FRBmkLM7C98rt82ANVbD7SMcmeFmRl62Zf1GvpWKckx9Gpy+Svit+anr+XZNrDI0cw/A2R/NJCAb+jZT86k6ruwtrjaGDcNYSZSkgHcqbMPXnUxsvFcSGNzzZFJ9Sov9ayxO43Da48lclIvXqW1SlKlkKUpQKjdpDiSxQ/h1kk/hQjKD6uR+U1JVHYEZsRO/bJGPIKub9ZPpQSNYjikvbMt/UVGT4kzMVBsg09fWojH4YKbUXcXFi06tOpW1uR0vpy018qoOzdzpo+EzQRssbYotBmTI/HkzRyXtlzIoyajTMbHvI7L2s0TWJuh5jt5irThsakl8jBsps1jyNGPkce2GdT1Kk4DcQ8SAYqJZkTDLE73F+IsmdGsfEwXkCTesMu4+IOF4QWMYhVIefPY4n75XKtYeHOAcxYNlvoDV8+2Jn4eYZ7Xy9bUxGMSPLnYLmNlueZ8qKyM3a2P9nWXwlOI+fKWDWORVJ8ICre3JRbrzJrNit5MNGbPKoPrf9Kid5Nrlpfs6mwABkI5m/JfS1VbeKBIjlVHbTmq6fDWsdr/s1ufl2rv8OInXe3SMDtOKYXidXHWxvb1rWnHDxKMPZmGR/wCNQWQ/LMPlXG8JtF45OJFmjZToSLX/ANxXUxtkYjAjEDRkKuwHRkYFh8r/ADqKZPl6RwufHImaWjVoWSlKVlbMqLwv7Ga3PPL/AJjUpUdsvR50PSTMPR1B/UNRMTqdq7h8WRyqpwbzySyRpnBMs0hBsBaCLQ6DmWa3oG8quO1tktExIF0PI9vI1DJg0WxVFBW+WwAtm527XqHRVrXJq9JZqtsJEcqE6CSKx7Axaj/CzfKofY2yDIwZhZBrr+LyFWbFYJJVyyKGF72NIUPIZK2mKx9ESgtFFMRYmTO3ksptr6Ar8qyzYbinEEc7CNPIoM1x/OR+WpSSEMpVgCpFiOlu1fMPh1RQqCyjkBUtWqBx+Zy45Mb/ADqs7wb2tlxORrGG0aAWzSTMqkDxclGdRfzOotV423sS3jiXTUso7k3uBVZfBRkklFLGwYkC5tyufKob/HFc1Imk+3nZ2CEMMcS+zGiqPgAKsev9HyfG35hb61G4HZ7StZRp1boPX/arHtHDhYo4l/FIi+oDZm+imkMPPyVikY47StKUqWmKUpQR2G/tc3/pw/5p65ljNoMmJmvz4r/5jb6V0x/Di1/5kRHxjYH9HNVHf3dJ2c4iBc1x94o5gj8QHXSsWWJ1uGp8pjvbHF6fpUfHbwvO8iq4ThsEFxcsSAxJHaxAHxrC7XNY+EubNYZuV7C/zqW2Du7Li3yxiy38Tn2V/wBz5VWmflPpzN7Wz2itI3K87nrlwUEhFssra2/C5Kn4XIPwqbmw/F+0Ec7CND2KAtp/OfpW9htmokIhABjC5bHqLa3rNh8OqKFQWUchV2sajTtsGOceKtJ+kQj48QJpISNQIzKfIsAq/q/yrn+9GIMeICdI1yD0DEj6EV03DYJI8xRQuY3a3U1X99N0/tSZ4gBOv+Me6T+leckTNfSt5DFfJgmKdx7c52jvMxdIswAKs7EkclKiyg9Tfn0t51GLIxVc7BmtqQLAnuB0r7jMHZssqWdTyYaqfjyrNgsE8zhIlLseg/17VUmduRyZLZNV17XT/sqvnn7ZU+d2/wDurpu9/Zov4dPS5tUdsLZA2fg3LWL5S8h8wuij05VMbLwvDhjQ81RQfUKL/WreONV07DgYbYcFaW7/AN9tqlKV7XSlKUCo3Af+Itz4jfPItvpapKo7AnLPOncpIPRly/rGfnQhXMPi8tVSbeaV5CgdTnxPDjNh4UjF5iR3urIOeutXXbWyDGxZRdDrp+H18qglwaA3CKPEW5DmeZ9ah0dYrliL0lnJq0YRcjQNyDxlD6jxp9M9Q+ytkNKwJFkHM9/IVasRhEkXK6gr29OVIUfI5KzqkdwiP7kz/wDN4t/3Act/+nWzLhhNJMDqBGIh5FgWb/2fKpLhDLlsMtrW6Wta1u1eMLhEjXLGoVewqWqck2tj2GJdjzNifXKAfqDUJvHt5sgynxL4ioNi6jQhT31uB1tXTN8tyuOOLhwBKL5hyEl/0Nc0xWDeNssiMrDowI+VVLxNZchy6ZONmmbRuszv7e2EcgLk2HM8z610DdKMjZWKJ5HiZfhGB+oqsbD3UnxTDKpVOrsDYDy974V0zH7PWHBiBOTZYx3OZgCT9TXrFWd7WPEca85PxrRqP72mk5D0r5XqlWXTlRmK+7xCSfhkHCf+IG8Z+rL8RUnWHG4QSoyNyYcxoQehB6EHUUGasX2RL3yLf0FauysazAxy240dg9tMwPsyKOzW+BuOlb9ExMx0UpSiClKUCsb4ZDqVUnzArJSiYmY6fFUDQCwqNvxMV+5AuvnJJ/8AFB/jrY2ljuGoyjNIxyxre2ZvPsBzJ7V92bguFGFJzNqXb3mOrHy1ohtUpSgUpSgjtuKQiygXMLZ/Mrazj8pJ+FSCOCAQbg6g9wa+1FYBuA/2dtENzhz0tzMfqvTuPQ0G5NsyJjdo0Y9yqk/pWdEAFgAB2AsK9UoiKxHuIKUpRJSlKDDiMGkntorfxAH9a+wYVEFkVVH7oA/SstYsViVjQu5sqi5P/wC5nyoj4xvemltY52jgH4zmfyRCCb+rZR8TUlUfsrDtdppBaSS3hP4EF8qeupJ8z5VIUSUpSgUpSgVGbS+7lim/DrFJ6ORlJ9GA/NUnWPE4dZEZHF1YEEeRoMlYjhEvfIt/QVp7LxTXMMpvLGOZ/vE5LIP0PY+oqRomJmOilKUQUpSgV8I719pQKjJzxMSiD2YRxH/iYFUHyzn5Vs7Rx4iTNbMxOVFHN2PJR/v0FzXzZmCMaeIgyMc0jDQFjzt5AWA8gKDbpSlApSlBpbQ2fns6HJMl8jWuNeauOqmw0+NfMDtPOckg4cwFyhPMe9Gfxr5/O1b1a+MwCSi0i3sbg8ip7qw1U+YoNilRnCxEXsMs6dnORx/OAQ3xA9aSbeVBeZJIh3K3H5kuKCTpUJ/XXBf+Yjv2ub/K1Z4t4Y5BeFZJf4VNvzNYfWglK1MdtJY7LYvI3sRr7TefkO5Ola5GIk92BPL7yQ/HRU/xVtYLZyRXyjxN7TE3Zre8x1NBhwGAYMZZiGmYW09mNeeRL/U9begrfpSgUpSgUpSgVgxuCWVMrX7gjQqRyZT0IrPSgjMPtFo2EeJsGOiSDRJPL9x/3evTyk68TwK6lXUMpFiCAQR5g1Hf0fLF+wkBX/hy3I9FkHiX45qCUpUb/SzKPvYZEtzK2kX4FdfmBWud88GOc6KezXB+RFBNUqJh3ogkNomaU/uKzfW1hXs4jESaJGsQ96Q5m+EaG3zag3MZjUiXNI1hyHcnoFA1JPYVpQYZ5mEkwyopvFF1B9+Tu3YdPM8s2F2SqtncmSW1s72uL8wg5IPSt6gUpSgUpSgUpSgUpSg09o7P4gBU5JE1jcC+U9QR1U9R1rxgtqXbhzARzWvlv4XA5tET7Q8uY61v1hxeDSVcsihhz9D0IPMHzFBmpUYMNPF+zcSp7shKsPSQA3+I+NH24EF5o5I+5y5l/Ml9PWgk6VC/10wfXEIPIk3+VqzQ7xxSD7kPL/Apt+ZrD60EpWrj9pLEBe5dvYRdWc9lH+vIVrE4mTQBYF7n7yQ+gFlX5tWxgtmJESRcu3tOxu7eRPbyGlBhwOBYvxp7cW1kUarEp5hT1Y9WqRpSgUpSgUpSgUoa5sseWeBppcZwZ5J8gMk2oThrEpC8ixLOB2B7UHSaVpbSYrHI5kyIsba2Xw2B8WY9q5xhd9JGgRmxyhnwBxDaRDLMtrBQRoDc3U3OmlqDqlK5429mJlxCiOSNFMUEkALG2Iz34uRRGxksbCysMtwTzFeMXvXiw+K4J4rouI4UalXsUNkzxZVeO1iPaYP0IoOjUrmm197JY0cxYu8Akwix4huH4mmmKTpyCtkjs+nK+tWfdHbRlkxkJmExw8+RW8ObKY0bx5QAbMWFwOlulBZKUpQKUpQKE0qvHbkkk8saJFwYZUhl4hIZjIiuWTpYB1ABBzG40tQWBWBFwbjyr7VF3O2pLBHhYnSJcPJxhHlLBkETEqWuMtit9BbLbr0zbO30nlDgpEG+zHERkcQr4TbLc2MinSzjLftQXSlVNN4sYUgcxQquIkiVBmcnLJEWJPYqRy6g8xWPA75THIZY0yNLiIWyFi2bD5/Gt+jBD4eY7mguFCapB35mESuY4s0uEfFxZS7Kqx5CY5GvqSHFnAA0Oleto7fmaDFRzxQPlwizhTnMbq/EzRSA6/hAzdb+zpqF1pVN2pvlLAmNISK2Ew0GIjBzDMJBNdG15/dWBHflTb++U+HOKKxxMmGw8eI1LhmDGQMlxcA+DRtfSguVKidj7UkklnilVA0RQgpmsVkUkAhuosR5+VQs29uIEsyiOIrFjEw3NwW4scThuoGXiC41zdMtBcKVTjvlNeOERqcQ8s8dwHMeWAjxBbg3YMvhzaa6m2vl995hwi8AjuIzMLPKIy7lXDSRXWIKFJDOLNyuKC50qow74SsYyEjyTyzQxWzMyNCJTml1FweEwIFipIGtfd2N75sQ2FEyRqMXhmxEeQtdMhiBVy3tXEoNxbkaC20pSgUpSgUpVX39x8kMcDxzNCDiI43KhDdHcA+0p17WoLRSq3u3jTNxMVx5GhLFUhKreMocrZwFzh8w9k+zW3tDeuGFnWTODHGJXsjECMkjNfytqOYoJmlQrb34cCQs5Xh8PMGUgnjEiIqDzDkEDzFfBvjhyCQxZgzqyKLuDGoZgVHZWU+dxbnQTdKiDvVBe12sMgdspyoZACiu34SQRp0uL2uKxYPfGCR8gEqnitBdonVeKoJKZiLHkdRoe9BOUpSgUpSgUpSgUpSgUpSgUpSgUpSgUpSgUpSgVpz7GheTivEhkAtnIGa2ul/ifnW5Sgiod1MImTLh4xwyTHZR4M3tZe1+tF3UwgXKMPEBYiwUDRrXHobDSpWlBGNu1hikaGBCkRzRLbRD3Xsa8QbpYRCpTDxqUYuhC+y55sOxPU1LUoIz+rOFyyLwI8sv7QZRZxcmzdxcnSvEm6eEa98PGboEN15oOSnuvlUtSgisTurhJAokw8TBFyLmUGy+7r08q8zbo4N7l8PGxZQjXW+ZV5Ke4HapelBo4HYcELs8USo7gKzAasF9kE9QOla8m6WEYsxw8ZZn4jHLzfo57t51LUoIsbrYXKU4EeVmzkZeb+96686yybAw7MrmGMsoAU5RoF9keg7Vv0oNA7Bw+Z34KZ5AQ7ZRdgedz52F68YXdrDRsjRwRq0S5YyFsUU81XsPKpKlApSlApSlAqI3h2AcUIxxWjEUiyjKqG7IwK3zA6XqXpQQuz92+DipcQszWny8SPKgQsosH0F81tCeoA7CsG2t0ftDzMZ3QTQcBlCxmyEkkqSL5tTz+VWGlBVcRuCkjSNLM7GRYF9mMBThnZ4mAtY+JjcG4NZMfuLHMio7AqM5ZDFCY2LZADw8tgVC6W943vVmpQVsbkRgMgkfhSGNpUOU8Ro1VQWcjNqqKD3yiibnsAo+0ucuJbE+xFqzMxK8vZux8/OrJ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5" descr="data:image/jpeg;base64,/9j/4AAQSkZJRgABAQAAAQABAAD/2wCEAAkGBhQSERUUExQUFBUWFxkYGRYYFxgaHBweGRsVGhQXIBwYHSYeHh0jHxcXHy8sIygqLywsGB8xNTAsNSYrLCkBCQoKDgwOGg8PGjUlHyMsNSsuLCwpLC0tNCwvNTQsNTQsLTQ1NTUqLCopLywpKSwsNSkxLywpLCwsLC8vLCwpKf/AABEIALAAsAMBIgACEQEDEQH/xAAcAAEBAAMBAQEBAAAAAAAAAAAABgQFBwMCAQj/xABNEAABAwICBgYECQgHCQEAAAABAAIDBBEFIQYSMUFRYQcTcYGRoRQiMrEjQ1JTYnKCssEXMzVCg5LD0SQ0RGOio/AWJWWTs8LS4fEV/8QAGwEBAAMBAQEBAAAAAAAAAAAAAAQFBgMCAQf/xAAvEQACAQMCAwUIAwEAAAAAAAAAAQIDBBEhQQUSMRNRcYGxFCIyYZHB0fBCoeE0/9oADAMBAAIRAxEAPwDuKIiAIiIAixMVxeGmidLPI2KNu1zjYdnM8hmVJjG6/Ef6mz0KmP8Aap2XleOMUJ2Dg5+2+ziBVYtjUFKzrKiWOJnF7g2/IX2nkFNflG67+o0dVWcJNXqYT+0ltcfVaVmYX0e0sT+uka6qn3z1B61/HLW9Vg4BoFlTICLMmNzbGUFI07nOlneP3Q1hX6dGMUd7eLBvKOjjHm559ys0QEX/ALH4juxibvpoCPwX6cExiPNmIU03KWk1B4xvJVmiAjG45i0P5+ggqG73Us9jblHOAT+8FkUfSXRueI5jJRynZHVMMRPY53qHucqtY9dh8czDHLGyRh2te0OB7jkgPdrgRcZg7Cv1RkugT6b18LqHUp2+jvvJTO23GoTrR3O9h7l64bp5qSNp8Ri9Dndk1xOtBKf7uXZf6LrEX3oCuREQBERAEREAREQBaDSrS+OjDWBrp6mXKGnZ7bzx+iwb3HIZppfpSKONoY3ramZ2pBADm9/4Mbtcdw7V4aJaJGnLqipcJq2YfCzbmjdFGP1Y27OdrnkBiYPoW+WRtVibmzzjOOEfmKfkxp9p/Fzr8tl1Yop3SLTBlPdjAJJeG5vaePIeS8ykorLO1GhUrz5KayyiRclrtJaiU+tK4D5LTqjy/Fa/r3XvrOvxuVFd0tkXsOATa96aT+Sz+DtSLk1BpPURH1ZHOHyXnWHnn4FXWj2l0dT6jhqS/Jvk76p/D3rrTrxnoQbrhVa3XN1XevujfoiLuVQREQBYmKYTFUxOinjbLG7a1wuO3keYzCy0QEA59RgpuTJV4bvJu6alHvkhHi0dmdxQ1zJo2yROa9jwHNc03BB2EFexCgK6kdgspqIAXYdI69RAM/RyTnPGPm/lNGzaOQHQEXnTVDZGNexwc1wDmuBuCCLgg8CF6IAiIgCw8XxWOmgknmdqxxtLnHkPeTsHEkLMURjX+8cRZR7aak1Z6ng+Q500B5CxkI7EB66FYPJNI7Eqttp5xaKM/EQbWRj6bvaceJtlmrJEQGi0ux30aH1T8I+4by+U7u95C5g5xJucycyfeVv9Oawvq3N3RgNHhc+9T6q68+afgbrhVsqNunvLV/b+jDfi8QlEJeBIbWZnfMXG62xZihcQ/TUf2PuFXK8Tgo4+aJFrcSrOaf8AGTRiUuLxSPdGx4c9t9ZovcWNju45LNY8gggkEG4I2g7ioPQ/9I1X7T/qtV2vtSPI8IWdd3FNykt2vodU0Vxz0mG7vzjPVf8Ag7v991uVzbQKsLKrV3SNI7xmPx8V0lWFGfPDLMfxO2VvcOMej1X74hERditCIiAL5kjDgQ4AgixBFwQdoI4L6RAQmCE4XWCidf0OpJdSOJPwT8zJSkncfaZ3jPddrT6WaPNraV8JOq42dHINrJG5xyDfcG2zddeGhOPOqqUGUatRE50M7Pkyx5P7jk4cnBAb9ERAYWNYsylp5Z5PYiY5556ovYczsHatN0e4W+KjbJN+fqXGomP05bEN5ardVtt2qsTpFPXeh0O30qpb1g4xQ/CzDsNmN+0rFAEREByfStlqya/yr+LWrVKt6QsNLZWzAZPGqfrN2eI9xUkqiqsTaP0KxqKpbwku5L6aEJiP6Zj+x9wq6Unpdo5K+VlRT5yNtcXAPqm7XC+R4WX5HLiU46tzGQNOTpN9t9hrHPs8l1klNJp9EQqNSVvUqRlBvmllYWjz89jA0LkDsQqSMwRIR3ytsr1SWi+jMlNVSuIAiLS1h1gTbWaW3HYFWrzWactDvw2E4UcTWHlm50OYTWRW3Fx/wldUUH0d4aS98xGTRqN7Tm7wFvFXil2yxAzvGqinc4Wyx9/uFiYlikcDNeVwaPM8gNpKYribKeJ0r9jRs3k7gOZK4/jGMSVMhkkPY3c0cB/rNXdhYO5eXpFfuhRSlylXiXSa69oIgB8p+Z/dGzxK1J6QKu/tM7NQKcRaWFhbwWFBeepxc2WuH9JkgNpo2uHFnqnwNwfJWuEY3FUt1onXttacnDtC4qsjD8QfBIJI3arh58QeIKi3PCaVRZp+6/6PSqNdTuKjJm+h4y1wyhxBmo7gKiEXYeWvHrDmWclQ6P422qhEjcjsc3g4bR2bxyK0vSdSuOHvmjHwtK5lVH2wnWd4t1weRKys4ShJxl1R36lYi8KGsbNEyVhu2RrXtPJwDm+RC914BFyHrtIGja2lonOHJ88gb5sYrRRmjB1sYxV3yRSRjujkc77wVmgCIiAxcTw5s8To37Hb94O4jmFyrGMGkppNR4+q7c4cR/LcuvrwrKJkrSyRoc07j7+RXCrRVTxLTh/EZWjw9Yvb8HGV+K8r+jphN4pC36LhrDxFj43Wu/J1P85F/i/8VCdCa2NRDitrNZ58eOSVWwwXBJKmTVYLAe0/c0fz4BVtB0dMBvLIX/RaNUeOZPkqqkpGRNDI2hrRuC6U7Zt5kQbvjdOMeWhq+/b/AE+MPoGwxtjYLNaPHiTzKyURWCWDJSk5Nt9Wc86TMTJkjhByaNd3abhvgL/vKJVBp4f6dJ2M+6FPrcWMFC3gl3Z+upFk9SV04xWWHquqeWa2ve1s7altvaVVKK6R/iP2n8NWq8UJN3NZN6Ll9A/hRLVeKyjEmRB5EZ1btytm253cVUqLrv0vH9j7itEspOUquX/JiWxVdHeJGOp6u/qytIt9Jty0+Fx3rpNXStkjdG4Xa9pa4cnAg+RXINFyfTILfOD8brsqpOMwUaykt0dab0JLoqqHOwuBr/bh14XdsT3M9zQq1R3RsbCvj+bxGpA7HFkn/erFUp0IvQ/9KYuP72nPcYcvcVaKMwR3V45iDD8dT0so+x1sbvMhWaAIiIAiIgCIiAIiIAiIgOa9JNAW1DJd0jbX5t/9EeakF2XSPBBVQOjOTtrDwcNndtB7Vx+rpHRPcx4LXNNiCtfwq5VSiobx9P3QjzWHki+kSlJjieNjS4H7Qbb7q2VPplTGMOdJqutm2xvfeNma3ckYcCHAEHaCLg9xWBHo7TtdrCGMHsv5HJdpUK0a0qlJr3sZznY+ZWMMkKeodJicUjmluuQ5oO3V1SGX7QL966AvJ1IwuDyxpcNji0XHfa694oi4hrQSSbADaSdgXS1t3QUuZ5y8iTyUOgVAZKxrt0YLz4Wb5nyXVlotEdH/AEWGzrdY+xefc3uz7yVvVluI3Cr1m49FojtBYRHdHpvLih/4jL5RwAqxUd0X2dT1EozE1bVSA8usLW+TQrFV57IzHG9TjVDN+rUQzUrjuuLTRDvIf4KzUp0l0bnUJmjF5aR7KqMcTCbvHezXHeqPD65k0TJYzdkjWvaeIcAR5FAZCIiAIiIAtLj2lcVLkfXktkwbe87h/qy+dLdIfRYfVt1j7hg4cXd3vIXKJpi5xc4kuJuSdpKqb+/7D3IfF6FHxPifs77On8Xp/pRV2n9S8+qWxjg0XPi66whpbVfPv8v5LUIs/K6rSeXN/Uy8ry4k8ub+rKzDekWZhAla2RvH2XeIy8ldYRjcVSzWide21pyc3tC/nPQzHpanretIOpqWs0D2te+z6oVhhmJvgkEkZsR4EbweIKsoXta1qdnWeUv3qW9PiFxZVuyrvmS6+uj/ACdrWox/RiKrb641Xj2XjaOR4jkVl4RibaiFsrdjhmOB3juWYtNRrOLVSm/BmqjKM4qS1TOVYjoDUxk6rRK3iw5/unP3rVHAKm9uom/cd/JdqRXMONVUsSimfOzRyag0GqpDmzqxxebeQuVd6O6IRUvre3J8sjZxDRu963yKLc8RrV1yvRdyPqgkFrNJcVFNSTzn4qJ7x2hpLR3mw71s1HdIvw4paAbauduuP7mG0k58mt+2q49mw6PcLNPhlJEcnCFpd9Z413DxcQqFEQH45oIsRcHco3QKX0aSowx5N6Z2vBf9anlJMduOo4lh+zxVmpHTzDXs6rEKdutPSXLmDbLCfz8XM29ZvAjmgK5FiYTikdTDHPC7WjkaHNPI+4jYRuIKy0AREQHKNN68yVbxujswd23zJWhWbjn9Zmv86/7xWEsPXk5VZSfefnFzNzrTk+9krjGlMvX+j0rA94yLjnnvAGzLeSvqPGKyAh1VG0xXAc9lrtvvOqdncsDo/GvLUSH2vVz+uXOP3QrKpgD2OYdjmlp7xZTq7p0J9jyJpYy9/J7FlculbT9n5E0ksvfL10exHdG3x/7P+KrZRHRr8f8As/4qt1y4l/0y8vRHHi3/AFz8vRFt0a4gdeSE7CNcdosHeII8Ffrl3R/f0wfUdfwXUVecLk5W6zs8Gj4NNytUns2giIrMuAiIgCi9FB6ZXVGIbYmf0Wm4FrDeeUfXfkDwZzXtp7izyI6Cmdapq7t1h8VEPz054WFw3iTlsVFhGFR00EcEQ1Y42hrRyHHmdp5koDMREQBERAQD3/8A41UScsNqn3J3Uszjn2QyHuaeG++BXjXULJo3RytD2PBa5rhcEHaCoalr5MFeIagukw5xtDUm5dT39mGU/N7mu3bDyA6Ai+Y5A4AtIIIuCMwQdhB4L6QHKtOcPMdW429WSzx7neY81PrrmlOACqh1RYSNzYee8HkfwC5PUU7o3FjwWuabEHaFkuIWzpVXLZ6mG4raSoVnL+MtV+CA0SnFNVzQSEN1jYE5C7SdUZ8Q42VXjWKtgic4kaxBDG73OOTQBt2rwxjRiGpOs8EP2azTY253yK8ML0MgheHjWe4ZjXIsDxsABdfatWhWkqsm87rHVr57H2tWtq8lWm3zYWY46tfPZM0/Rt8f+z/iq2WvwvA4qcuMQI17Xu4nZe23tK3uEYQ+pkEcY7TuaN5K4XM/aK7lTXXHpgj3lT2q5cqa+LGFv0SKvo1w43kmOy2o3yLvCzfFXqxcMw5sETY2bGjxO8nmSspaq0odhSUN9/E2llb+z0I099/EIiKSTAtRpRpLHQwGWS7jcNjjbm+R7vYjaN7if5ppLpRDQxdZMTdx1Y42jWfI47GMaM3OP/1aTRzRyaecV+IACYAiCnBuymadvJ0pHtO7hyAydC9HZI+sq6uxrKmxfbZEwfm6dv0W7+J42CqURAEREAREQBedRTtka5j2te1wIc1wBBB2gg5EL0RAQhwSqwt2tQg1VHe7qJzvhIr5kwPO0b9R3cc8qPR3SynrWkwPu5uT4nDVkYd4ew+s3PLgtwtBj+hNPVvEpDoqhvs1ELurlbuHrD2hycCEBv1qsb0ahqh64s4bHtyI5cx2rQtmxWjyc2PEoR+sy0NQBltafg39xaTyXvSdJ1EXCOZ76SX5uqY6E+LvUPaDZeJwjNcsllHOpThUjyzWUaCu6Op2n4MskHbqnwOXmsFuhNWTbqv8Tf5rqdLVskaHRva9p2OaQ4eIyXsqyXCaDeVleZUS4HbN5Ta8znmG9G8jiDM9rBwb6zvHYPNW+GYTHTs1Imho3neeZO9ZiKZQtKVD4Fr37k62saFtrBa976hFrcV0lpaYXnqIYt9nvaD3NJue4LQflFE+WH0tRWHdJq9TD3yygX+yCpRNLFSOLaeAyOpsPj9MqRk7VNoYucsgyFvkjM2tkvH/AGUrK39I1IZEf7JSazGEcJJT8I/mBqjtVThWEQ00YigjZFGNjWCw7eZ5nNAaHR3Qvq5fSqyT0qsIt1hFmRA/Fws/Vbz2nleyqURAEREAREQBERAEREAREQBeFZQRzNLJWMkadrXtDh4OBC90QElUdFWHOdrNp+pf8qF74j/luAXmejcA/B4hicfIVJcP8xrlYogI49Hsh24pif8AzYh7ok/JfA4Wmqa+cbxJVy28GkBWKICewvo9w+nN4qSAOH6xYHu7dZ9yFQoiAIiIAiIgCIiAIiI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6394" name="Picture 10" descr="https://encrypted-tbn2.gstatic.com/images?q=tbn:ANd9GcTWLKY2pn9fEooc_tL_BbEXAmtyAujo-Lvqg4e2PiEmrtoiLm6NO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3" y="1484784"/>
            <a:ext cx="2817529" cy="203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s://encrypted-tbn3.gstatic.com/images?q=tbn:ANd9GcSIY8q89qEhyRp8gS1HBygjA2nfDABndvuQKfp_0_DbgNrNvB89u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858" y="1501709"/>
            <a:ext cx="3816424" cy="27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https://encrypted-tbn1.gstatic.com/images?q=tbn:ANd9GcSS-fZdiQHh1sYnql6WfUdF1DnPTsuWlj8N2ihBirst7M_n1na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63" y="4203222"/>
            <a:ext cx="2857710" cy="204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887924" y="4319588"/>
            <a:ext cx="4849358" cy="1932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400">
                <a:solidFill>
                  <a:srgbClr val="6B5D4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656"/>
              </a:buClr>
              <a:buSzPct val="80000"/>
              <a:buFont typeface="Wingdings" pitchFamily="2" charset="2"/>
              <a:buChar char="¨"/>
              <a:defRPr sz="2000">
                <a:solidFill>
                  <a:srgbClr val="6B5D4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>
                <a:solidFill>
                  <a:srgbClr val="6B5D4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656"/>
              </a:buClr>
              <a:buSzPct val="70000"/>
              <a:buFont typeface="Wingdings" pitchFamily="2" charset="2"/>
              <a:buChar char="¨"/>
              <a:defRPr sz="1600">
                <a:solidFill>
                  <a:srgbClr val="6B5D4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>
                <a:solidFill>
                  <a:srgbClr val="6B5D4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endParaRPr lang="es-ES" dirty="0" smtClean="0"/>
          </a:p>
          <a:p>
            <a:pPr eaLnBrk="1" hangingPunct="1"/>
            <a:r>
              <a:rPr lang="es-ES" dirty="0" smtClean="0"/>
              <a:t>Mesones y piones: descubiertos en 1947 por Powell</a:t>
            </a:r>
          </a:p>
        </p:txBody>
      </p:sp>
    </p:spTree>
    <p:extLst>
      <p:ext uri="{BB962C8B-B14F-4D97-AF65-F5344CB8AC3E}">
        <p14:creationId xmlns:p14="http://schemas.microsoft.com/office/powerpoint/2010/main" val="334433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 err="1" smtClean="0"/>
              <a:t>Cromodinámica</a:t>
            </a:r>
            <a:r>
              <a:rPr lang="es-ES" dirty="0" smtClean="0"/>
              <a:t> Cuántica (</a:t>
            </a:r>
            <a:r>
              <a:rPr lang="es-ES" dirty="0" smtClean="0">
                <a:solidFill>
                  <a:schemeClr val="tx2"/>
                </a:solidFill>
              </a:rPr>
              <a:t>QCD</a:t>
            </a:r>
            <a:r>
              <a:rPr lang="es-ES" dirty="0" smtClean="0"/>
              <a:t>): agrupación de simetría para la </a:t>
            </a:r>
            <a:r>
              <a:rPr lang="es-ES" dirty="0" smtClean="0">
                <a:solidFill>
                  <a:schemeClr val="tx2"/>
                </a:solidFill>
              </a:rPr>
              <a:t>interacción fuerte</a:t>
            </a:r>
          </a:p>
        </p:txBody>
      </p:sp>
      <p:sp>
        <p:nvSpPr>
          <p:cNvPr id="7172" name="5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23/12/2012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7170" name="3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" sz="1200" smtClean="0">
                <a:solidFill>
                  <a:schemeClr val="tx2"/>
                </a:solidFill>
              </a:rPr>
              <a:t>El bosón de Higgs: la simetría y la masa</a:t>
            </a:r>
          </a:p>
        </p:txBody>
      </p:sp>
      <p:sp>
        <p:nvSpPr>
          <p:cNvPr id="7171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D2DB773-F8BF-44BE-B4ED-C4B01DB5AAE7}" type="slidenum">
              <a:rPr lang="es-ES" sz="1200" smtClean="0">
                <a:solidFill>
                  <a:schemeClr val="tx2"/>
                </a:solidFill>
              </a:rPr>
              <a:pPr eaLnBrk="1" hangingPunct="1"/>
              <a:t>9</a:t>
            </a:fld>
            <a:endParaRPr lang="es-ES" sz="1200" smtClean="0">
              <a:solidFill>
                <a:schemeClr val="tx2"/>
              </a:solidFill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smtClean="0"/>
              <a:t>5. Hadrones: Quarks y QCD, ¡menos mal!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89332" y="4892967"/>
            <a:ext cx="4866397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2"/>
                </a:solidFill>
              </a:rPr>
              <a:t>QUARKS:</a:t>
            </a:r>
            <a:r>
              <a:rPr lang="es-ES" dirty="0" smtClean="0"/>
              <a:t> </a:t>
            </a:r>
          </a:p>
          <a:p>
            <a:r>
              <a:rPr lang="es-ES" dirty="0" smtClean="0"/>
              <a:t>La combinación de quarks da lugar a</a:t>
            </a:r>
          </a:p>
          <a:p>
            <a:r>
              <a:rPr lang="es-ES" dirty="0" smtClean="0"/>
              <a:t>todos los constituyentes de la materia</a:t>
            </a:r>
            <a:endParaRPr lang="es-ES" dirty="0"/>
          </a:p>
        </p:txBody>
      </p:sp>
      <p:sp>
        <p:nvSpPr>
          <p:cNvPr id="2" name="AutoShape 2" descr="data:image/jpeg;base64,/9j/4AAQSkZJRgABAQAAAQABAAD/2wCEAAkGBhQSERUUERQWFRIVFxoYFBgXFxQYGBYZGBQVGBkYFBYXHSYeFxwkGRcYHy8gIycpLCwtHCAxNTAtNSYrLCkBCQoKDgwOGg8PGi4iHx8wLTIsLyopKS8pNS4qLS0pLSk1KiwyKS0vLCkvKiwsKSksLCkwKTAqKiwvKSw1LCksLP/AABEIAHwBaAMBIgACEQEDEQH/xAAbAAEAAgMBAQAAAAAAAAAAAAAABQYDBAcCAf/EAEYQAAIBAgMGAwUFBAgDCQAAAAECAwARBBIhBQYTMUFRImFxMlKBkaEUI0KSsTNicoIVFjRDorLB0VNjkwckRFRzwtLh8P/EABoBAQACAwEAAAAAAAAAAAAAAAABBAMFBgL/xAAmEQEAAgICAgECBwAAAAAAAAAAAQIDEQQxBSESQWETIkJRcbHR/9oADAMBAAIRAxEAPwDuFKUoFKVgxmOSJc0jWBNh1LHoFA1Y+QoM9KjOPiJfYUQp70nic+kYIC/E/Cvv9DZv2ksr35+LIPklqCSpUP8A1RwvMxAnvdr/ADvWZdhhRaOSVPR8w+T3FBJUqMz4iLmFnX90ZJB/KSVb5itrBbQSUHIdV0ZSCGU9mU6ig2aUpQKUpQKUpQKUpQKV4llCqWYhVAuSTYAeZNRw2lJL/Z4/Cf7yS6r6ontP9B50EpSo5dlu37Wdz5JaNfpdvrWF908M2rx5z3ZmY/Mmgl6VGR7vRp+zaSP+F2t8jcUMOIj1R1mHuyDI3wkXT5rQSdK0sJtVXbIwMctr5H0JHUqeTjzF63aBSlKBSlKBSlKBSlKBSlYcVjEiXNIwVe579AO58qDNSoz7VPL+yQRJ78oJY+kQtb+Yj0r7/Q5b9rNK/kCEHwCWP1oJKlQ53Rwp1MQJ7ksT871mXYSqLRySx+jkj5NcUElSoz/vMfuzr/05B6c1Y/lrZwW0kluFJDr7SMLOv8Sn9eRoNqlKUClKUClKw4zFrEjO3JRfTUnsAOpJ0oMO0NocOyoM8z3yJe17c2Y9FFxc14wOy8rcSQ8SYixcjRQeaxr+BfqetNl4JlvJL+2ksX65QPZjU9lv8Tc1v0EbjtvxRPkYsWAUsFUtlDsVUtbkCQdfKo6DfFAmIkmR44oJShYpoAuUEtYnqSfSvu390I8TKJpXsEC2uqXjykktFJbNGT1IPSq7svCf0hBiDnfD4XFESRNmhcNxdWFioKuMgOVr2z6E62C0Jvnh2BK8Q5Q5YCN8yrG2VmZbXC35Hr0vXjFb74aN3Vmf7tEkkYIxRY3vlkLgWymx18jX3aGwhK+YYgpKYjBKVEd3VjcDKb5W52I7nnUdi9yInXFKuIKRzwR4d1AjPDjiDhQCeRs7an/Sglto72wQlg2dsjBG4cbyeNlzBAEBJYrY2Hcd63cfsxZCGBKSr7Ei+0PI+8vkaq6bsS/ajiFIZzIhSW8ZjyKqhsyEFs3tAW0F+Y1q6UGhgNoEsYpQFmUX09l15Z4/LuOh+BO/WntPAcRQVOWVDmjb3W8+6nkR2r3s7G8WMNbK2odfdYaMvwNBs0pSgUpSgVgxmMWJCz8uQA1LE8lUdST0rPUVgF48nHbVFuMOOluRl9W5DsPWg+wbOaVhJiQLg3ji5rH2LdHfz5Dp3ObaW2o4CocnM4YqqjMxCAFiAOdrj5it6oTeTddMbkEhBRA10aOORGLZbMQ4uGXKbEEe0edBiwm9YfFTRBHKRwQyhgvMS8U978k5etecHv7hJcvDd2LiMxjhuDJxVdkyAjxeGNyewU3tULsuAHGy8BpBEkS4eWYyRMM2HUlM6kZteO+t9ShvawvK4TdaOLD4aEYg5sJZoJPACFCGPxrycFWIPz5ig2m30w+aNV4jNKJCgSN2P3JAlDWHhKkgEG2pr3NvjhliWXOWjaLj5lUkCLT7xrchr+vatHDbnpHNG0c5Ekaz3BCEs2JdXlkYdy6qRbQVDS7iWWFI2M8eHgMUTBoQQwa44oYEEWy3sNbag6WC5hI8VCrFWysAy5lZHXsQDZkb5GsOHxTxOIpzmVtIpfePuSdA3Y8m8jz38KrBFDkFwozECwJtqQOgvTFYVZEKOLqwsf8AcHofOgy0qP2ViW8UUpvJHbxe+hvlf1NiD5g1IUClKUClKUClKx4jELGjO5sqgknsBQYNo7QEQFhnkc2jQaFj69AOp6Viwey7NxJiJJuh/DHfpEp5evM182XhiSZ5RaWQaA/3acwg8+p7n0FSNBHbU2/FhzaQtfKXIVSxCg2zWGvPtUdh97RnxnEjkWPCtYkJe4Eaux0JJ9rla9et5dzo8awaVtFWwBRGyG988bEZo3/eBqB2dEMU2NKO8OGnLLxM8TBnUfZ3upHhOVLqCSNb+VBYIN9sM5IQyMwv4RG+YhUViwBGq2ZfENLm3OvMu/OGHIyOOCJ8yRuymI38YYCxGnLn5Uk2APuiMQUmhiMOcBPFG+XRkOl7qCD696049yo1DxxYgpGMKMLkAjYxxi/iu2ubU6nSgktpb34eAMXLEKELFEd7cW4jFlFyWPIDXl3rexmz1mCtqrgXRx4XS/r9VOneqhJujIZeJGQ7hYlglvEUHDFryoRc210XvpY61e6CPwOObNwp7CW11I0WVRzZQeRGl16X7VIVq7RwAlS18rA5kYc0YciP9R1FxXzZmNMieIZZFOWRfdYc7eR0I8iKDbpSlAqMxf3mIjj/AAxjiv63tGPmGb+UVJ1HbL1knfvJlHoigfqWoJGsX2tL2zLf1FRck5mJANkHLz8zUPjsOFNqL2LixadWnUrZi1vGwy57qfDpZtOWulULZe5k0WGw6SQRSGLCvA0ZZcvEbL98ptY3tYm2YedS2x9rtGwVjdCba/h8xVmwuMSQExsGANjY9aMOfBbDbUqThtxGMx46K9sNBGs91zceHORMV53BYWN76HlXl9y5Ww6qsMcUqrAJSji+I4TliC2W1tS12BJJsdOd4XGIXMYYZwLlb62pNjERlVmAZzZQeZ9KK6P3b2T9njZbFczs+UsGy5rX9kBRci9lFtaknxKjmwHqRWhj8YS3DU294+vSq9tfZkoYlJlVexizH82cfpRbxceLa+U9rmrA8jcVGgcLFfuTrf0kjA/zIf8ABVR2DtR1HEWVZFY6ZVyqQNDpc3161bNozhoo5V/DIjegLZW+jGiM/GnFqe4lK0pSiqUpSgjttsSgiBsZmyXHMLa7n8oPzqQRAAABYAWA7AVHP4sWo/4cRPxkYAfRDUVtza7PL9njbKB7bDmSfwjtUTOmLLljFXcp6baUSGzSID2LCs8cgYXUgjuDcVy/b+xljPQ1D7H2/LhJM0Z8N/Eh9lh/ofOsU5dT7hqbeVnHk+OSuo+0rku6suZ24EYX7Z9oMd47Tx8IpkewsCrniAG4JA1F7jCNyGeWHjQI8I+08RQy+BMQ0ZSNb+0qhWJ5DUWFXDZ22YpwOGwJKhsvUA962JsYiMqswDP7IJ1Pp8xWZuomJjcKb/UyXJNGFQSs05ixWY51SVbIpUeK6jKmpIsoPM2Enulu62HZnZOGWjjRlzqwJS+oCKqgC9r2zHrawqwYnFLGpaRgqjmTUVvDtzhKqxkZ5PZPQLp4vPnpUTOnnJkrjrNrJTEYxE9t1X1IFfYMUji6MrDyIP6Vzbb2FRBmkLM7C98rt82ANVbD7SMcmeFmRl62Zf1GvpWKckx9Gpy+Svit+anr+XZNrDI0cw/A2R/NJCAb+jZT86k6ruwtrjaGDcNYSZSkgHcqbMPXnUxsvFcSGNzzZFJ9Sov9ayxO43Da48lclIvXqW1SlKlkKUpQKjdpDiSxQ/h1kk/hQjKD6uR+U1JVHYEZsRO/bJGPIKub9ZPpQSNYjikvbMt/UVGT4kzMVBsg09fWojH4YKbUXcXFi06tOpW1uR0vpy018qoOzdzpo+EzQRssbYotBmTI/HkzRyXtlzIoyajTMbHvI7L2s0TWJuh5jt5irThsakl8jBsps1jyNGPkce2GdT1Kk4DcQ8SAYqJZkTDLE73F+IsmdGsfEwXkCTesMu4+IOF4QWMYhVIefPY4n75XKtYeHOAcxYNlvoDV8+2Jn4eYZ7Xy9bUxGMSPLnYLmNlueZ8qKyM3a2P9nWXwlOI+fKWDWORVJ8ICre3JRbrzJrNit5MNGbPKoPrf9Kid5Nrlpfs6mwABkI5m/JfS1VbeKBIjlVHbTmq6fDWsdr/s1ufl2rv8OInXe3SMDtOKYXidXHWxvb1rWnHDxKMPZmGR/wCNQWQ/LMPlXG8JtF45OJFmjZToSLX/ANxXUxtkYjAjEDRkKuwHRkYFh8r/ADqKZPl6RwufHImaWjVoWSlKVlbMqLwv7Ga3PPL/AJjUpUdsvR50PSTMPR1B/UNRMTqdq7h8WRyqpwbzySyRpnBMs0hBsBaCLQ6DmWa3oG8quO1tktExIF0PI9vI1DJg0WxVFBW+WwAtm527XqHRVrXJq9JZqtsJEcqE6CSKx7Axaj/CzfKofY2yDIwZhZBrr+LyFWbFYJJVyyKGF72NIUPIZK2mKx9ESgtFFMRYmTO3ksptr6Ar8qyzYbinEEc7CNPIoM1x/OR+WpSSEMpVgCpFiOlu1fMPh1RQqCyjkBUtWqBx+Zy45Mb/ADqs7wb2tlxORrGG0aAWzSTMqkDxclGdRfzOotV423sS3jiXTUso7k3uBVZfBRkklFLGwYkC5tyufKob/HFc1Imk+3nZ2CEMMcS+zGiqPgAKsev9HyfG35hb61G4HZ7StZRp1boPX/arHtHDhYo4l/FIi+oDZm+imkMPPyVikY47StKUqWmKUpQR2G/tc3/pw/5p65ljNoMmJmvz4r/5jb6V0x/Di1/5kRHxjYH9HNVHf3dJ2c4iBc1x94o5gj8QHXSsWWJ1uGp8pjvbHF6fpUfHbwvO8iq4ThsEFxcsSAxJHaxAHxrC7XNY+EubNYZuV7C/zqW2Du7Li3yxiy38Tn2V/wBz5VWmflPpzN7Wz2itI3K87nrlwUEhFssra2/C5Kn4XIPwqbmw/F+0Ec7CND2KAtp/OfpW9htmokIhABjC5bHqLa3rNh8OqKFQWUchV2sajTtsGOceKtJ+kQj48QJpISNQIzKfIsAq/q/yrn+9GIMeICdI1yD0DEj6EV03DYJI8xRQuY3a3U1X99N0/tSZ4gBOv+Me6T+leckTNfSt5DFfJgmKdx7c52jvMxdIswAKs7EkclKiyg9Tfn0t51GLIxVc7BmtqQLAnuB0r7jMHZssqWdTyYaqfjyrNgsE8zhIlLseg/17VUmduRyZLZNV17XT/sqvnn7ZU+d2/wDurpu9/Zov4dPS5tUdsLZA2fg3LWL5S8h8wuij05VMbLwvDhjQ81RQfUKL/WreONV07DgYbYcFaW7/AN9tqlKV7XSlKUCo3Af+Itz4jfPItvpapKo7AnLPOncpIPRly/rGfnQhXMPi8tVSbeaV5CgdTnxPDjNh4UjF5iR3urIOeutXXbWyDGxZRdDrp+H18qglwaA3CKPEW5DmeZ9ah0dYrliL0lnJq0YRcjQNyDxlD6jxp9M9Q+ytkNKwJFkHM9/IVasRhEkXK6gr29OVIUfI5KzqkdwiP7kz/wDN4t/3Act/+nWzLhhNJMDqBGIh5FgWb/2fKpLhDLlsMtrW6Wta1u1eMLhEjXLGoVewqWqck2tj2GJdjzNifXKAfqDUJvHt5sgynxL4ioNi6jQhT31uB1tXTN8tyuOOLhwBKL5hyEl/0Nc0xWDeNssiMrDowI+VVLxNZchy6ZONmmbRuszv7e2EcgLk2HM8z610DdKMjZWKJ5HiZfhGB+oqsbD3UnxTDKpVOrsDYDy974V0zH7PWHBiBOTZYx3OZgCT9TXrFWd7WPEca85PxrRqP72mk5D0r5XqlWXTlRmK+7xCSfhkHCf+IG8Z+rL8RUnWHG4QSoyNyYcxoQehB6EHUUGasX2RL3yLf0FauysazAxy240dg9tMwPsyKOzW+BuOlb9ExMx0UpSiClKUCsb4ZDqVUnzArJSiYmY6fFUDQCwqNvxMV+5AuvnJJ/8AFB/jrY2ljuGoyjNIxyxre2ZvPsBzJ7V92bguFGFJzNqXb3mOrHy1ohtUpSgUpSgjtuKQiygXMLZ/Mrazj8pJ+FSCOCAQbg6g9wa+1FYBuA/2dtENzhz0tzMfqvTuPQ0G5NsyJjdo0Y9yqk/pWdEAFgAB2AsK9UoiKxHuIKUpRJSlKDDiMGkntorfxAH9a+wYVEFkVVH7oA/SstYsViVjQu5sqi5P/wC5nyoj4xvemltY52jgH4zmfyRCCb+rZR8TUlUfsrDtdppBaSS3hP4EF8qeupJ8z5VIUSUpSgUpSgVGbS+7lim/DrFJ6ORlJ9GA/NUnWPE4dZEZHF1YEEeRoMlYjhEvfIt/QVp7LxTXMMpvLGOZ/vE5LIP0PY+oqRomJmOilKUQUpSgV8I719pQKjJzxMSiD2YRxH/iYFUHyzn5Vs7Rx4iTNbMxOVFHN2PJR/v0FzXzZmCMaeIgyMc0jDQFjzt5AWA8gKDbpSlApSlBpbQ2fns6HJMl8jWuNeauOqmw0+NfMDtPOckg4cwFyhPMe9Gfxr5/O1b1a+MwCSi0i3sbg8ip7qw1U+YoNilRnCxEXsMs6dnORx/OAQ3xA9aSbeVBeZJIh3K3H5kuKCTpUJ/XXBf+Yjv2ub/K1Z4t4Y5BeFZJf4VNvzNYfWglK1MdtJY7LYvI3sRr7TefkO5Ola5GIk92BPL7yQ/HRU/xVtYLZyRXyjxN7TE3Zre8x1NBhwGAYMZZiGmYW09mNeeRL/U9begrfpSgUpSgUpSgVgxuCWVMrX7gjQqRyZT0IrPSgjMPtFo2EeJsGOiSDRJPL9x/3evTyk68TwK6lXUMpFiCAQR5g1Hf0fLF+wkBX/hy3I9FkHiX45qCUpUb/SzKPvYZEtzK2kX4FdfmBWud88GOc6KezXB+RFBNUqJh3ogkNomaU/uKzfW1hXs4jESaJGsQ96Q5m+EaG3zag3MZjUiXNI1hyHcnoFA1JPYVpQYZ5mEkwyopvFF1B9+Tu3YdPM8s2F2SqtncmSW1s72uL8wg5IPSt6gUpSgUpSgUpSgUpSg09o7P4gBU5JE1jcC+U9QR1U9R1rxgtqXbhzARzWvlv4XA5tET7Q8uY61v1hxeDSVcsihhz9D0IPMHzFBmpUYMNPF+zcSp7shKsPSQA3+I+NH24EF5o5I+5y5l/Ml9PWgk6VC/10wfXEIPIk3+VqzQ7xxSD7kPL/Apt+ZrD60EpWrj9pLEBe5dvYRdWc9lH+vIVrE4mTQBYF7n7yQ+gFlX5tWxgtmJESRcu3tOxu7eRPbyGlBhwOBYvxp7cW1kUarEp5hT1Y9WqRpSgUpSgUpSgUoa5sseWeBppcZwZ5J8gMk2oThrEpC8ixLOB2B7UHSaVpbSYrHI5kyIsba2Xw2B8WY9q5xhd9JGgRmxyhnwBxDaRDLMtrBQRoDc3U3OmlqDqlK5429mJlxCiOSNFMUEkALG2Iz34uRRGxksbCysMtwTzFeMXvXiw+K4J4rouI4UalXsUNkzxZVeO1iPaYP0IoOjUrmm197JY0cxYu8Akwix4huH4mmmKTpyCtkjs+nK+tWfdHbRlkxkJmExw8+RW8ObKY0bx5QAbMWFwOlulBZKUpQKUpQKE0qvHbkkk8saJFwYZUhl4hIZjIiuWTpYB1ABBzG40tQWBWBFwbjyr7VF3O2pLBHhYnSJcPJxhHlLBkETEqWuMtit9BbLbr0zbO30nlDgpEG+zHERkcQr4TbLc2MinSzjLftQXSlVNN4sYUgcxQquIkiVBmcnLJEWJPYqRy6g8xWPA75THIZY0yNLiIWyFi2bD5/Gt+jBD4eY7mguFCapB35mESuY4s0uEfFxZS7Kqx5CY5GvqSHFnAA0Oleto7fmaDFRzxQPlwizhTnMbq/EzRSA6/hAzdb+zpqF1pVN2pvlLAmNISK2Ew0GIjBzDMJBNdG15/dWBHflTb++U+HOKKxxMmGw8eI1LhmDGQMlxcA+DRtfSguVKidj7UkklnilVA0RQgpmsVkUkAhuosR5+VQs29uIEsyiOIrFjEw3NwW4scThuoGXiC41zdMtBcKVTjvlNeOERqcQ8s8dwHMeWAjxBbg3YMvhzaa6m2vl995hwi8AjuIzMLPKIy7lXDSRXWIKFJDOLNyuKC50qow74SsYyEjyTyzQxWzMyNCJTml1FweEwIFipIGtfd2N75sQ2FEyRqMXhmxEeQtdMhiBVy3tXEoNxbkaC20pSgUpSgUpVX39x8kMcDxzNCDiI43KhDdHcA+0p17WoLRSq3u3jTNxMVx5GhLFUhKreMocrZwFzh8w9k+zW3tDeuGFnWTODHGJXsjECMkjNfytqOYoJmlQrb34cCQs5Xh8PMGUgnjEiIqDzDkEDzFfBvjhyCQxZgzqyKLuDGoZgVHZWU+dxbnQTdKiDvVBe12sMgdspyoZACiu34SQRp0uL2uKxYPfGCR8gEqnitBdonVeKoJKZiLHkdRoe9BOUpSgUpSgUpSgUpSgUpSgUpSgUpSgUpSgUpSgVpz7GheTivEhkAtnIGa2ul/ifnW5Sgiod1MImTLh4xwyTHZR4M3tZe1+tF3UwgXKMPEBYiwUDRrXHobDSpWlBGNu1hikaGBCkRzRLbRD3Xsa8QbpYRCpTDxqUYuhC+y55sOxPU1LUoIz+rOFyyLwI8sv7QZRZxcmzdxcnSvEm6eEa98PGboEN15oOSnuvlUtSgisTurhJAokw8TBFyLmUGy+7r08q8zbo4N7l8PGxZQjXW+ZV5Ke4HapelBo4HYcELs8USo7gKzAasF9kE9QOla8m6WEYsxw8ZZn4jHLzfo57t51LUoIsbrYXKU4EeVmzkZeb+96686yybAw7MrmGMsoAU5RoF9keg7Vv0oNA7Bw+Z34KZ5AQ7ZRdgedz52F68YXdrDRsjRwRq0S5YyFsUU81XsPKpKlApSlApSlAqI3h2AcUIxxWjEUiyjKqG7IwK3zA6XqXpQQuz92+DipcQszWny8SPKgQsosH0F81tCeoA7CsG2t0ftDzMZ3QTQcBlCxmyEkkqSL5tTz+VWGlBVcRuCkjSNLM7GRYF9mMBThnZ4mAtY+JjcG4NZMfuLHMio7AqM5ZDFCY2LZADw8tgVC6W943vVmpQVsbkRgMgkfhSGNpUOU8Ro1VQWcjNqqKD3yiibnsAo+0ucuJbE+xFqzMxK8vZux8/OrJSgUpSgUpSg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5" descr="data:image/jpeg;base64,/9j/4AAQSkZJRgABAQAAAQABAAD/2wCEAAkGBhQSERUUExQUFBUWFxkYGRYYFxgaHBweGRsVGhQXIBwYHSYeHh0jHxcXHy8sIygqLywsGB8xNTAsNSYrLCkBCQoKDgwOGg8PGjUlHyMsNSsuLCwpLC0tNCwvNTQsNTQsLTQ1NTUqLCopLywpKSwsNSkxLywpLCwsLC8vLCwpKf/AABEIALAAsAMBIgACEQEDEQH/xAAcAAEBAAMBAQEBAAAAAAAAAAAABgQFBwMCAQj/xABNEAABAwICBgYECQgHCQEAAAABAAIDBBEFIQYSMUFRYQcTcYGRoRQiMrEjQ1JTYnKCssEXMzVCg5LD0SQ0RGOio/AWJWWTs8LS4fEV/8QAGwEBAAMBAQEBAAAAAAAAAAAAAAQFBgMCAQf/xAAvEQACAQMCAwUIAwEAAAAAAAAAAQIDBBEhQQUSMRNRcYGxFCIyYZHB0fBCoeE0/9oADAMBAAIRAxEAPwDuKIiAIiIAixMVxeGmidLPI2KNu1zjYdnM8hmVJjG6/Ef6mz0KmP8Aap2XleOMUJ2Dg5+2+ziBVYtjUFKzrKiWOJnF7g2/IX2nkFNflG67+o0dVWcJNXqYT+0ltcfVaVmYX0e0sT+uka6qn3z1B61/HLW9Vg4BoFlTICLMmNzbGUFI07nOlneP3Q1hX6dGMUd7eLBvKOjjHm559ys0QEX/ALH4juxibvpoCPwX6cExiPNmIU03KWk1B4xvJVmiAjG45i0P5+ggqG73Us9jblHOAT+8FkUfSXRueI5jJRynZHVMMRPY53qHucqtY9dh8czDHLGyRh2te0OB7jkgPdrgRcZg7Cv1RkugT6b18LqHUp2+jvvJTO23GoTrR3O9h7l64bp5qSNp8Ri9Dndk1xOtBKf7uXZf6LrEX3oCuREQBERAEREAREQBaDSrS+OjDWBrp6mXKGnZ7bzx+iwb3HIZppfpSKONoY3ramZ2pBADm9/4Mbtcdw7V4aJaJGnLqipcJq2YfCzbmjdFGP1Y27OdrnkBiYPoW+WRtVibmzzjOOEfmKfkxp9p/Fzr8tl1Yop3SLTBlPdjAJJeG5vaePIeS8ykorLO1GhUrz5KayyiRclrtJaiU+tK4D5LTqjy/Fa/r3XvrOvxuVFd0tkXsOATa96aT+Sz+DtSLk1BpPURH1ZHOHyXnWHnn4FXWj2l0dT6jhqS/Jvk76p/D3rrTrxnoQbrhVa3XN1XevujfoiLuVQREQBYmKYTFUxOinjbLG7a1wuO3keYzCy0QEA59RgpuTJV4bvJu6alHvkhHi0dmdxQ1zJo2yROa9jwHNc03BB2EFexCgK6kdgspqIAXYdI69RAM/RyTnPGPm/lNGzaOQHQEXnTVDZGNexwc1wDmuBuCCLgg8CF6IAiIgCw8XxWOmgknmdqxxtLnHkPeTsHEkLMURjX+8cRZR7aak1Z6ng+Q500B5CxkI7EB66FYPJNI7Eqttp5xaKM/EQbWRj6bvaceJtlmrJEQGi0ux30aH1T8I+4by+U7u95C5g5xJucycyfeVv9Oawvq3N3RgNHhc+9T6q68+afgbrhVsqNunvLV/b+jDfi8QlEJeBIbWZnfMXG62xZihcQ/TUf2PuFXK8Tgo4+aJFrcSrOaf8AGTRiUuLxSPdGx4c9t9ZovcWNju45LNY8gggkEG4I2g7ioPQ/9I1X7T/qtV2vtSPI8IWdd3FNykt2vodU0Vxz0mG7vzjPVf8Ag7v991uVzbQKsLKrV3SNI7xmPx8V0lWFGfPDLMfxO2VvcOMej1X74hERditCIiAL5kjDgQ4AgixBFwQdoI4L6RAQmCE4XWCidf0OpJdSOJPwT8zJSkncfaZ3jPddrT6WaPNraV8JOq42dHINrJG5xyDfcG2zddeGhOPOqqUGUatRE50M7Pkyx5P7jk4cnBAb9ERAYWNYsylp5Z5PYiY5556ovYczsHatN0e4W+KjbJN+fqXGomP05bEN5ardVtt2qsTpFPXeh0O30qpb1g4xQ/CzDsNmN+0rFAEREByfStlqya/yr+LWrVKt6QsNLZWzAZPGqfrN2eI9xUkqiqsTaP0KxqKpbwku5L6aEJiP6Zj+x9wq6Unpdo5K+VlRT5yNtcXAPqm7XC+R4WX5HLiU46tzGQNOTpN9t9hrHPs8l1klNJp9EQqNSVvUqRlBvmllYWjz89jA0LkDsQqSMwRIR3ytsr1SWi+jMlNVSuIAiLS1h1gTbWaW3HYFWrzWactDvw2E4UcTWHlm50OYTWRW3Fx/wldUUH0d4aS98xGTRqN7Tm7wFvFXil2yxAzvGqinc4Wyx9/uFiYlikcDNeVwaPM8gNpKYribKeJ0r9jRs3k7gOZK4/jGMSVMhkkPY3c0cB/rNXdhYO5eXpFfuhRSlylXiXSa69oIgB8p+Z/dGzxK1J6QKu/tM7NQKcRaWFhbwWFBeepxc2WuH9JkgNpo2uHFnqnwNwfJWuEY3FUt1onXttacnDtC4qsjD8QfBIJI3arh58QeIKi3PCaVRZp+6/6PSqNdTuKjJm+h4y1wyhxBmo7gKiEXYeWvHrDmWclQ6P422qhEjcjsc3g4bR2bxyK0vSdSuOHvmjHwtK5lVH2wnWd4t1weRKys4ShJxl1R36lYi8KGsbNEyVhu2RrXtPJwDm+RC914BFyHrtIGja2lonOHJ88gb5sYrRRmjB1sYxV3yRSRjujkc77wVmgCIiAxcTw5s8To37Hb94O4jmFyrGMGkppNR4+q7c4cR/LcuvrwrKJkrSyRoc07j7+RXCrRVTxLTh/EZWjw9Yvb8HGV+K8r+jphN4pC36LhrDxFj43Wu/J1P85F/i/8VCdCa2NRDitrNZ58eOSVWwwXBJKmTVYLAe0/c0fz4BVtB0dMBvLIX/RaNUeOZPkqqkpGRNDI2hrRuC6U7Zt5kQbvjdOMeWhq+/b/AE+MPoGwxtjYLNaPHiTzKyURWCWDJSk5Nt9Wc86TMTJkjhByaNd3abhvgL/vKJVBp4f6dJ2M+6FPrcWMFC3gl3Z+upFk9SV04xWWHquqeWa2ve1s7altvaVVKK6R/iP2n8NWq8UJN3NZN6Ll9A/hRLVeKyjEmRB5EZ1btytm253cVUqLrv0vH9j7itEspOUquX/JiWxVdHeJGOp6u/qytIt9Jty0+Fx3rpNXStkjdG4Xa9pa4cnAg+RXINFyfTILfOD8brsqpOMwUaykt0dab0JLoqqHOwuBr/bh14XdsT3M9zQq1R3RsbCvj+bxGpA7HFkn/erFUp0IvQ/9KYuP72nPcYcvcVaKMwR3V45iDD8dT0so+x1sbvMhWaAIiIAiIgCIiAIiIAiIgOa9JNAW1DJd0jbX5t/9EeakF2XSPBBVQOjOTtrDwcNndtB7Vx+rpHRPcx4LXNNiCtfwq5VSiobx9P3QjzWHki+kSlJjieNjS4H7Qbb7q2VPplTGMOdJqutm2xvfeNma3ckYcCHAEHaCLg9xWBHo7TtdrCGMHsv5HJdpUK0a0qlJr3sZznY+ZWMMkKeodJicUjmluuQ5oO3V1SGX7QL966AvJ1IwuDyxpcNji0XHfa694oi4hrQSSbADaSdgXS1t3QUuZ5y8iTyUOgVAZKxrt0YLz4Wb5nyXVlotEdH/AEWGzrdY+xefc3uz7yVvVluI3Cr1m49FojtBYRHdHpvLih/4jL5RwAqxUd0X2dT1EozE1bVSA8usLW+TQrFV57IzHG9TjVDN+rUQzUrjuuLTRDvIf4KzUp0l0bnUJmjF5aR7KqMcTCbvHezXHeqPD65k0TJYzdkjWvaeIcAR5FAZCIiAIiIAtLj2lcVLkfXktkwbe87h/qy+dLdIfRYfVt1j7hg4cXd3vIXKJpi5xc4kuJuSdpKqb+/7D3IfF6FHxPifs77On8Xp/pRV2n9S8+qWxjg0XPi66whpbVfPv8v5LUIs/K6rSeXN/Uy8ry4k8ub+rKzDekWZhAla2RvH2XeIy8ldYRjcVSzWide21pyc3tC/nPQzHpanretIOpqWs0D2te+z6oVhhmJvgkEkZsR4EbweIKsoXta1qdnWeUv3qW9PiFxZVuyrvmS6+uj/ACdrWox/RiKrb641Xj2XjaOR4jkVl4RibaiFsrdjhmOB3juWYtNRrOLVSm/BmqjKM4qS1TOVYjoDUxk6rRK3iw5/unP3rVHAKm9uom/cd/JdqRXMONVUsSimfOzRyag0GqpDmzqxxebeQuVd6O6IRUvre3J8sjZxDRu963yKLc8RrV1yvRdyPqgkFrNJcVFNSTzn4qJ7x2hpLR3mw71s1HdIvw4paAbauduuP7mG0k58mt+2q49mw6PcLNPhlJEcnCFpd9Z413DxcQqFEQH45oIsRcHco3QKX0aSowx5N6Z2vBf9anlJMduOo4lh+zxVmpHTzDXs6rEKdutPSXLmDbLCfz8XM29ZvAjmgK5FiYTikdTDHPC7WjkaHNPI+4jYRuIKy0AREQHKNN68yVbxujswd23zJWhWbjn9Zmv86/7xWEsPXk5VZSfefnFzNzrTk+9krjGlMvX+j0rA94yLjnnvAGzLeSvqPGKyAh1VG0xXAc9lrtvvOqdncsDo/GvLUSH2vVz+uXOP3QrKpgD2OYdjmlp7xZTq7p0J9jyJpYy9/J7FlculbT9n5E0ksvfL10exHdG3x/7P+KrZRHRr8f8As/4qt1y4l/0y8vRHHi3/AFz8vRFt0a4gdeSE7CNcdosHeII8Ffrl3R/f0wfUdfwXUVecLk5W6zs8Gj4NNytUns2giIrMuAiIgCi9FB6ZXVGIbYmf0Wm4FrDeeUfXfkDwZzXtp7izyI6Cmdapq7t1h8VEPz054WFw3iTlsVFhGFR00EcEQ1Y42hrRyHHmdp5koDMREQBERAQD3/8A41UScsNqn3J3Uszjn2QyHuaeG++BXjXULJo3RytD2PBa5rhcEHaCoalr5MFeIagukw5xtDUm5dT39mGU/N7mu3bDyA6Ai+Y5A4AtIIIuCMwQdhB4L6QHKtOcPMdW429WSzx7neY81PrrmlOACqh1RYSNzYee8HkfwC5PUU7o3FjwWuabEHaFkuIWzpVXLZ6mG4raSoVnL+MtV+CA0SnFNVzQSEN1jYE5C7SdUZ8Q42VXjWKtgic4kaxBDG73OOTQBt2rwxjRiGpOs8EP2azTY253yK8ML0MgheHjWe4ZjXIsDxsABdfatWhWkqsm87rHVr57H2tWtq8lWm3zYWY46tfPZM0/Rt8f+z/iq2WvwvA4qcuMQI17Xu4nZe23tK3uEYQ+pkEcY7TuaN5K4XM/aK7lTXXHpgj3lT2q5cqa+LGFv0SKvo1w43kmOy2o3yLvCzfFXqxcMw5sETY2bGjxO8nmSspaq0odhSUN9/E2llb+z0I099/EIiKSTAtRpRpLHQwGWS7jcNjjbm+R7vYjaN7if5ppLpRDQxdZMTdx1Y42jWfI47GMaM3OP/1aTRzRyaecV+IACYAiCnBuymadvJ0pHtO7hyAydC9HZI+sq6uxrKmxfbZEwfm6dv0W7+J42CqURAEREAREQBedRTtka5j2te1wIc1wBBB2gg5EL0RAQhwSqwt2tQg1VHe7qJzvhIr5kwPO0b9R3cc8qPR3SynrWkwPu5uT4nDVkYd4ew+s3PLgtwtBj+hNPVvEpDoqhvs1ELurlbuHrD2hycCEBv1qsb0ahqh64s4bHtyI5cx2rQtmxWjyc2PEoR+sy0NQBltafg39xaTyXvSdJ1EXCOZ76SX5uqY6E+LvUPaDZeJwjNcsllHOpThUjyzWUaCu6Op2n4MskHbqnwOXmsFuhNWTbqv8Tf5rqdLVskaHRva9p2OaQ4eIyXsqyXCaDeVleZUS4HbN5Ta8znmG9G8jiDM9rBwb6zvHYPNW+GYTHTs1Imho3neeZO9ZiKZQtKVD4Fr37k62saFtrBa976hFrcV0lpaYXnqIYt9nvaD3NJue4LQflFE+WH0tRWHdJq9TD3yygX+yCpRNLFSOLaeAyOpsPj9MqRk7VNoYucsgyFvkjM2tkvH/AGUrK39I1IZEf7JSazGEcJJT8I/mBqjtVThWEQ00YigjZFGNjWCw7eZ5nNAaHR3Qvq5fSqyT0qsIt1hFmRA/Fws/Vbz2nleyqURAEREAREQBERAEREAREQBeFZQRzNLJWMkadrXtDh4OBC90QElUdFWHOdrNp+pf8qF74j/luAXmejcA/B4hicfIVJcP8xrlYogI49Hsh24pif8AzYh7ok/JfA4Wmqa+cbxJVy28GkBWKICewvo9w+nN4qSAOH6xYHu7dZ9yFQoiAIiIAiIgCIiAIiI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6392" name="Picture 8" descr="https://encrypted-tbn0.gstatic.com/images?q=tbn:ANd9GcT05Ye36e9gYDGWxjGQJIvMrWdRpGrK98uTCcXadz6y1ZbcCGO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2989"/>
            <a:ext cx="3132348" cy="213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s://encrypted-tbn2.gstatic.com/images?q=tbn:ANd9GcSnuZ-SZSKZOL7_sY-aTRr3D6aFtCmzqDTSzD-gSuEpN7ebp8-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88887"/>
            <a:ext cx="2844316" cy="371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https://encrypted-tbn1.gstatic.com/images?q=tbn:ANd9GcS7pZJoghknhSX9xZDr8L6FboyCv7TL1mNKAG7shUyD5wOKrAs72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988887"/>
            <a:ext cx="21717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manfau">
  <a:themeElements>
    <a:clrScheme name="romanfau">
      <a:dk1>
        <a:srgbClr val="6B5D40"/>
      </a:dk1>
      <a:lt1>
        <a:srgbClr val="FFFFFF"/>
      </a:lt1>
      <a:dk2>
        <a:srgbClr val="E55600"/>
      </a:dk2>
      <a:lt2>
        <a:srgbClr val="E55600"/>
      </a:lt2>
      <a:accent1>
        <a:srgbClr val="FFC8A0"/>
      </a:accent1>
      <a:accent2>
        <a:srgbClr val="FFC896"/>
      </a:accent2>
      <a:accent3>
        <a:srgbClr val="FFFFFF"/>
      </a:accent3>
      <a:accent4>
        <a:srgbClr val="5A4D35"/>
      </a:accent4>
      <a:accent5>
        <a:srgbClr val="FFE0CD"/>
      </a:accent5>
      <a:accent6>
        <a:srgbClr val="E7B587"/>
      </a:accent6>
      <a:hlink>
        <a:srgbClr val="666699"/>
      </a:hlink>
      <a:folHlink>
        <a:srgbClr val="CCCCE6"/>
      </a:folHlink>
    </a:clrScheme>
    <a:fontScheme name="romanfau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omanfau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omanfau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3">
        <a:dk1>
          <a:srgbClr val="6B5C40"/>
        </a:dk1>
        <a:lt1>
          <a:srgbClr val="FFFFFF"/>
        </a:lt1>
        <a:dk2>
          <a:srgbClr val="E55600"/>
        </a:dk2>
        <a:lt2>
          <a:srgbClr val="C0C0C0"/>
        </a:lt2>
        <a:accent1>
          <a:srgbClr val="FFC19B"/>
        </a:accent1>
        <a:accent2>
          <a:srgbClr val="9999CC"/>
        </a:accent2>
        <a:accent3>
          <a:srgbClr val="FFFFFF"/>
        </a:accent3>
        <a:accent4>
          <a:srgbClr val="5A4D35"/>
        </a:accent4>
        <a:accent5>
          <a:srgbClr val="FFDDCB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4">
        <a:dk1>
          <a:srgbClr val="6B5C40"/>
        </a:dk1>
        <a:lt1>
          <a:srgbClr val="FFFFFF"/>
        </a:lt1>
        <a:dk2>
          <a:srgbClr val="E55600"/>
        </a:dk2>
        <a:lt2>
          <a:srgbClr val="CC3300"/>
        </a:lt2>
        <a:accent1>
          <a:srgbClr val="FFC19B"/>
        </a:accent1>
        <a:accent2>
          <a:srgbClr val="9999CC"/>
        </a:accent2>
        <a:accent3>
          <a:srgbClr val="FFFFFF"/>
        </a:accent3>
        <a:accent4>
          <a:srgbClr val="5A4D35"/>
        </a:accent4>
        <a:accent5>
          <a:srgbClr val="FFDDCB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5">
        <a:dk1>
          <a:srgbClr val="6B5C40"/>
        </a:dk1>
        <a:lt1>
          <a:srgbClr val="FFFFFF"/>
        </a:lt1>
        <a:dk2>
          <a:srgbClr val="E55600"/>
        </a:dk2>
        <a:lt2>
          <a:srgbClr val="E55600"/>
        </a:lt2>
        <a:accent1>
          <a:srgbClr val="FFC19B"/>
        </a:accent1>
        <a:accent2>
          <a:srgbClr val="9999CC"/>
        </a:accent2>
        <a:accent3>
          <a:srgbClr val="FFFFFF"/>
        </a:accent3>
        <a:accent4>
          <a:srgbClr val="5A4D35"/>
        </a:accent4>
        <a:accent5>
          <a:srgbClr val="FFDDCB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omanfau 16">
        <a:dk1>
          <a:srgbClr val="6B5C40"/>
        </a:dk1>
        <a:lt1>
          <a:srgbClr val="FFFFFF"/>
        </a:lt1>
        <a:dk2>
          <a:srgbClr val="E55600"/>
        </a:dk2>
        <a:lt2>
          <a:srgbClr val="E55600"/>
        </a:lt2>
        <a:accent1>
          <a:srgbClr val="FFC8A0"/>
        </a:accent1>
        <a:accent2>
          <a:srgbClr val="FFC896"/>
        </a:accent2>
        <a:accent3>
          <a:srgbClr val="FFFFFF"/>
        </a:accent3>
        <a:accent4>
          <a:srgbClr val="5A4D35"/>
        </a:accent4>
        <a:accent5>
          <a:srgbClr val="FFE0CD"/>
        </a:accent5>
        <a:accent6>
          <a:srgbClr val="E7B587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904</TotalTime>
  <Words>1350</Words>
  <Application>Microsoft Office PowerPoint</Application>
  <PresentationFormat>Presentación en pantalla (4:3)</PresentationFormat>
  <Paragraphs>248</Paragraphs>
  <Slides>24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romanfau</vt:lpstr>
      <vt:lpstr>El bosón de Higgs: la simetría y la masa</vt:lpstr>
      <vt:lpstr>Índice</vt:lpstr>
      <vt:lpstr>1. Elementos químicos: la mecánica cuántica</vt:lpstr>
      <vt:lpstr>1. Elementos químicos: la mecánica cuántica</vt:lpstr>
      <vt:lpstr>2. Relatividad especial y general: principios de simetría</vt:lpstr>
      <vt:lpstr>3. Anti-partículas: consecuencia de la relatividad</vt:lpstr>
      <vt:lpstr>4. El neutrino: la desintegración beta, ¿qué se me escapa?</vt:lpstr>
      <vt:lpstr>5. Hadrones: Bariones y Mesones, el mogollón</vt:lpstr>
      <vt:lpstr>5. Hadrones: Quarks y QCD, ¡menos mal!</vt:lpstr>
      <vt:lpstr>6. El modelo estándar de las partículas elementales</vt:lpstr>
      <vt:lpstr>6. El modelo estándar de las partículas elementales</vt:lpstr>
      <vt:lpstr>6. El modelo estándar de las partículas elementales</vt:lpstr>
      <vt:lpstr>7. El Higgs: ¿cómo nos da masa?</vt:lpstr>
      <vt:lpstr>7. El Higgs: ¿cómo nos da masa?</vt:lpstr>
      <vt:lpstr>7. El Higgs: ¿cómo nos da masa?</vt:lpstr>
      <vt:lpstr>7. El Higgs: ¿cómo nos da masa?</vt:lpstr>
      <vt:lpstr>8. CERN y Fermilab: buscando W y Z también el quark t</vt:lpstr>
      <vt:lpstr>9. LHC: buscando el Higgs</vt:lpstr>
      <vt:lpstr>9. LHC: buscando el Higgs</vt:lpstr>
      <vt:lpstr>9. LHC: buscando el Higgs, túneles</vt:lpstr>
      <vt:lpstr>9. LHC: buscando el Higgs, detectores Atlas y CMS</vt:lpstr>
      <vt:lpstr>9. LHC: buscando el Higgs, detección de colisiones</vt:lpstr>
      <vt:lpstr>9. LHC: buscando el Higgs, resultados preliminares</vt:lpstr>
      <vt:lpstr>Agradecimientos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jmroman</dc:creator>
  <cp:lastModifiedBy>josemari</cp:lastModifiedBy>
  <cp:revision>124</cp:revision>
  <dcterms:created xsi:type="dcterms:W3CDTF">2011-05-06T14:53:35Z</dcterms:created>
  <dcterms:modified xsi:type="dcterms:W3CDTF">2012-12-24T14:36:11Z</dcterms:modified>
</cp:coreProperties>
</file>